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9"/>
  </p:notesMasterIdLst>
  <p:sldIdLst>
    <p:sldId id="261" r:id="rId2"/>
    <p:sldId id="262" r:id="rId3"/>
    <p:sldId id="263" r:id="rId4"/>
    <p:sldId id="264" r:id="rId5"/>
    <p:sldId id="265" r:id="rId6"/>
    <p:sldId id="274" r:id="rId7"/>
    <p:sldId id="267" r:id="rId8"/>
    <p:sldId id="281" r:id="rId9"/>
    <p:sldId id="282" r:id="rId10"/>
    <p:sldId id="283" r:id="rId11"/>
    <p:sldId id="280" r:id="rId12"/>
    <p:sldId id="292" r:id="rId13"/>
    <p:sldId id="284" r:id="rId14"/>
    <p:sldId id="285" r:id="rId15"/>
    <p:sldId id="269" r:id="rId16"/>
    <p:sldId id="271" r:id="rId17"/>
    <p:sldId id="291" r:id="rId18"/>
    <p:sldId id="287" r:id="rId19"/>
    <p:sldId id="289" r:id="rId20"/>
    <p:sldId id="288" r:id="rId21"/>
    <p:sldId id="290" r:id="rId22"/>
    <p:sldId id="294" r:id="rId23"/>
    <p:sldId id="295" r:id="rId24"/>
    <p:sldId id="278" r:id="rId25"/>
    <p:sldId id="286" r:id="rId26"/>
    <p:sldId id="279" r:id="rId27"/>
    <p:sldId id="296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otX val="30"/>
      <c:rotY val="20"/>
      <c:perspective val="30"/>
    </c:view3D>
    <c:plotArea>
      <c:layout>
        <c:manualLayout>
          <c:layoutTarget val="inner"/>
          <c:xMode val="edge"/>
          <c:yMode val="edge"/>
          <c:x val="6.5965765148921746E-2"/>
          <c:y val="0.11342592592592612"/>
          <c:w val="0.57569599452242481"/>
          <c:h val="0.77314814814814814"/>
        </c:manualLayout>
      </c:layout>
      <c:pie3DChart>
        <c:varyColors val="1"/>
        <c:ser>
          <c:idx val="0"/>
          <c:order val="0"/>
          <c:explosion val="7"/>
          <c:dPt>
            <c:idx val="0"/>
            <c:explosion val="14"/>
          </c:dPt>
          <c:dLbls>
            <c:numFmt formatCode="0.00%" sourceLinked="0"/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  <c:showLeaderLines val="1"/>
          </c:dLbls>
          <c:cat>
            <c:strRef>
              <c:f>Sheet1!$A$1:$A$4</c:f>
              <c:strCache>
                <c:ptCount val="4"/>
                <c:pt idx="0">
                  <c:v>DSL</c:v>
                </c:pt>
                <c:pt idx="1">
                  <c:v>Cable modem</c:v>
                </c:pt>
                <c:pt idx="2">
                  <c:v>FTTH</c:v>
                </c:pt>
                <c:pt idx="3">
                  <c:v>Other</c:v>
                </c:pt>
              </c:strCache>
            </c:strRef>
          </c:cat>
          <c:val>
            <c:numRef>
              <c:f>Sheet1!$B$1:$B$4</c:f>
              <c:numCache>
                <c:formatCode>#,##0</c:formatCode>
                <c:ptCount val="4"/>
                <c:pt idx="0">
                  <c:v>0.65000000000000102</c:v>
                </c:pt>
                <c:pt idx="1">
                  <c:v>0.22000000000000022</c:v>
                </c:pt>
                <c:pt idx="2">
                  <c:v>0.1100000000000001</c:v>
                </c:pt>
                <c:pt idx="3">
                  <c:v>2.0000000000000032E-2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1007086614173265"/>
          <c:y val="0.34645450568678993"/>
          <c:w val="0.24439780896953098"/>
          <c:h val="0.33486876640420049"/>
        </c:manualLayout>
      </c:layout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531B0B-FEE1-4930-A8FB-62C9DBD9BB4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6631A69-B3E4-463B-8DDA-6E03058D96F3}">
      <dgm:prSet phldrT="[Text]" custT="1"/>
      <dgm:spPr/>
      <dgm:t>
        <a:bodyPr/>
        <a:lstStyle/>
        <a:p>
          <a:r>
            <a:rPr lang="en-US" sz="1200" dirty="0" smtClean="0"/>
            <a:t>Content Production</a:t>
          </a:r>
          <a:endParaRPr lang="en-US" sz="1200" dirty="0"/>
        </a:p>
      </dgm:t>
    </dgm:pt>
    <dgm:pt modelId="{EEDBAE0F-9B51-4BD4-A970-F90A25270850}" type="parTrans" cxnId="{A1CFA3D8-4A3F-467A-88F7-7587D8CC0109}">
      <dgm:prSet/>
      <dgm:spPr/>
      <dgm:t>
        <a:bodyPr/>
        <a:lstStyle/>
        <a:p>
          <a:endParaRPr lang="en-US" sz="1200"/>
        </a:p>
      </dgm:t>
    </dgm:pt>
    <dgm:pt modelId="{0957A2DA-1A1C-44D7-97B6-CF1C4D3B3818}" type="sibTrans" cxnId="{A1CFA3D8-4A3F-467A-88F7-7587D8CC0109}">
      <dgm:prSet/>
      <dgm:spPr/>
      <dgm:t>
        <a:bodyPr/>
        <a:lstStyle/>
        <a:p>
          <a:endParaRPr lang="en-US" sz="1200"/>
        </a:p>
      </dgm:t>
    </dgm:pt>
    <dgm:pt modelId="{82CBD770-660C-4732-A5D9-04E9DDF7725E}">
      <dgm:prSet phldrT="[Text]" custT="1"/>
      <dgm:spPr/>
      <dgm:t>
        <a:bodyPr/>
        <a:lstStyle/>
        <a:p>
          <a:r>
            <a:rPr lang="en-US" sz="1200" dirty="0" smtClean="0"/>
            <a:t>Content Aggregation</a:t>
          </a:r>
          <a:endParaRPr lang="en-US" sz="1200" dirty="0"/>
        </a:p>
      </dgm:t>
    </dgm:pt>
    <dgm:pt modelId="{45B312F7-28E4-48E8-A8FE-D6EBB3A0B648}" type="parTrans" cxnId="{A61AC5CD-A93A-4D5F-861D-0D4786C0B515}">
      <dgm:prSet/>
      <dgm:spPr/>
      <dgm:t>
        <a:bodyPr/>
        <a:lstStyle/>
        <a:p>
          <a:endParaRPr lang="en-US" sz="1200"/>
        </a:p>
      </dgm:t>
    </dgm:pt>
    <dgm:pt modelId="{FC5BEB95-4E5F-4147-96B6-3D3BE8EAB3A7}" type="sibTrans" cxnId="{A61AC5CD-A93A-4D5F-861D-0D4786C0B515}">
      <dgm:prSet/>
      <dgm:spPr/>
      <dgm:t>
        <a:bodyPr/>
        <a:lstStyle/>
        <a:p>
          <a:endParaRPr lang="en-US" sz="1200"/>
        </a:p>
      </dgm:t>
    </dgm:pt>
    <dgm:pt modelId="{6BC5D520-2FE7-4775-BC47-364C0011D8C1}">
      <dgm:prSet phldrT="[Text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n-US" sz="1200" dirty="0" smtClean="0"/>
            <a:t>Content Delivery</a:t>
          </a:r>
          <a:endParaRPr lang="en-US" sz="1200" dirty="0"/>
        </a:p>
      </dgm:t>
    </dgm:pt>
    <dgm:pt modelId="{3F5F64D3-B81A-49A0-BF8B-8753C7E209BC}" type="parTrans" cxnId="{31A2AE3A-E593-4352-9BB5-C95E37D498CD}">
      <dgm:prSet/>
      <dgm:spPr/>
      <dgm:t>
        <a:bodyPr/>
        <a:lstStyle/>
        <a:p>
          <a:endParaRPr lang="en-US" sz="1200"/>
        </a:p>
      </dgm:t>
    </dgm:pt>
    <dgm:pt modelId="{65F832F2-55F6-4D4D-8E24-2C4680E1E5B5}" type="sibTrans" cxnId="{31A2AE3A-E593-4352-9BB5-C95E37D498CD}">
      <dgm:prSet/>
      <dgm:spPr/>
      <dgm:t>
        <a:bodyPr/>
        <a:lstStyle/>
        <a:p>
          <a:endParaRPr lang="en-US" sz="1200"/>
        </a:p>
      </dgm:t>
    </dgm:pt>
    <dgm:pt modelId="{5BCE255B-FA36-41D1-BA1D-AACF50683E60}">
      <dgm:prSet custT="1"/>
      <dgm:spPr/>
      <dgm:t>
        <a:bodyPr/>
        <a:lstStyle/>
        <a:p>
          <a:r>
            <a:rPr lang="en-US" sz="1200" dirty="0" smtClean="0"/>
            <a:t>Content Reproduction</a:t>
          </a:r>
          <a:endParaRPr lang="en-US" sz="1200" dirty="0"/>
        </a:p>
      </dgm:t>
    </dgm:pt>
    <dgm:pt modelId="{4C3DDBBC-5D96-4827-BE2F-582B9A6D6A97}" type="parTrans" cxnId="{12428B7B-39FF-4B91-AD04-49AE179342DB}">
      <dgm:prSet/>
      <dgm:spPr/>
      <dgm:t>
        <a:bodyPr/>
        <a:lstStyle/>
        <a:p>
          <a:endParaRPr lang="en-US" sz="1200"/>
        </a:p>
      </dgm:t>
    </dgm:pt>
    <dgm:pt modelId="{0ACC5B15-EFE1-430F-883B-95C74A29C058}" type="sibTrans" cxnId="{12428B7B-39FF-4B91-AD04-49AE179342DB}">
      <dgm:prSet/>
      <dgm:spPr/>
      <dgm:t>
        <a:bodyPr/>
        <a:lstStyle/>
        <a:p>
          <a:endParaRPr lang="en-US" sz="1200"/>
        </a:p>
      </dgm:t>
    </dgm:pt>
    <dgm:pt modelId="{9A08E374-4BCE-4327-B7C1-6B6B8C50A8ED}" type="pres">
      <dgm:prSet presAssocID="{6F531B0B-FEE1-4930-A8FB-62C9DBD9BB48}" presName="Name0" presStyleCnt="0">
        <dgm:presLayoutVars>
          <dgm:dir/>
          <dgm:animLvl val="lvl"/>
          <dgm:resizeHandles val="exact"/>
        </dgm:presLayoutVars>
      </dgm:prSet>
      <dgm:spPr/>
    </dgm:pt>
    <dgm:pt modelId="{1E04534A-182D-4A34-82EF-40066D275201}" type="pres">
      <dgm:prSet presAssocID="{86631A69-B3E4-463B-8DDA-6E03058D96F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A6AC00-F28A-429A-AA50-64303F630A64}" type="pres">
      <dgm:prSet presAssocID="{0957A2DA-1A1C-44D7-97B6-CF1C4D3B3818}" presName="parTxOnlySpace" presStyleCnt="0"/>
      <dgm:spPr/>
    </dgm:pt>
    <dgm:pt modelId="{85ED1A3F-7A11-4292-8C80-C5B183200046}" type="pres">
      <dgm:prSet presAssocID="{82CBD770-660C-4732-A5D9-04E9DDF7725E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5054F4-0D75-4946-8FC1-D380DCFC1C15}" type="pres">
      <dgm:prSet presAssocID="{FC5BEB95-4E5F-4147-96B6-3D3BE8EAB3A7}" presName="parTxOnlySpace" presStyleCnt="0"/>
      <dgm:spPr/>
    </dgm:pt>
    <dgm:pt modelId="{259FE6F0-A3DE-4E51-856E-C599BBA74E37}" type="pres">
      <dgm:prSet presAssocID="{6BC5D520-2FE7-4775-BC47-364C0011D8C1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1FD10A-7B28-4729-9062-5AA92508C387}" type="pres">
      <dgm:prSet presAssocID="{65F832F2-55F6-4D4D-8E24-2C4680E1E5B5}" presName="parTxOnlySpace" presStyleCnt="0"/>
      <dgm:spPr/>
    </dgm:pt>
    <dgm:pt modelId="{21C7B5E4-52E6-485B-8765-C8CC0C21E81C}" type="pres">
      <dgm:prSet presAssocID="{5BCE255B-FA36-41D1-BA1D-AACF50683E60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1A6FCC-1D8F-4F42-A03D-9C4D01830143}" type="presOf" srcId="{5BCE255B-FA36-41D1-BA1D-AACF50683E60}" destId="{21C7B5E4-52E6-485B-8765-C8CC0C21E81C}" srcOrd="0" destOrd="0" presId="urn:microsoft.com/office/officeart/2005/8/layout/chevron1"/>
    <dgm:cxn modelId="{31A2AE3A-E593-4352-9BB5-C95E37D498CD}" srcId="{6F531B0B-FEE1-4930-A8FB-62C9DBD9BB48}" destId="{6BC5D520-2FE7-4775-BC47-364C0011D8C1}" srcOrd="2" destOrd="0" parTransId="{3F5F64D3-B81A-49A0-BF8B-8753C7E209BC}" sibTransId="{65F832F2-55F6-4D4D-8E24-2C4680E1E5B5}"/>
    <dgm:cxn modelId="{53818670-E01D-4378-93D8-3B07B13E47FF}" type="presOf" srcId="{6F531B0B-FEE1-4930-A8FB-62C9DBD9BB48}" destId="{9A08E374-4BCE-4327-B7C1-6B6B8C50A8ED}" srcOrd="0" destOrd="0" presId="urn:microsoft.com/office/officeart/2005/8/layout/chevron1"/>
    <dgm:cxn modelId="{E90DBFB5-2C90-4C40-A712-7C7C3DAA2045}" type="presOf" srcId="{82CBD770-660C-4732-A5D9-04E9DDF7725E}" destId="{85ED1A3F-7A11-4292-8C80-C5B183200046}" srcOrd="0" destOrd="0" presId="urn:microsoft.com/office/officeart/2005/8/layout/chevron1"/>
    <dgm:cxn modelId="{12428B7B-39FF-4B91-AD04-49AE179342DB}" srcId="{6F531B0B-FEE1-4930-A8FB-62C9DBD9BB48}" destId="{5BCE255B-FA36-41D1-BA1D-AACF50683E60}" srcOrd="3" destOrd="0" parTransId="{4C3DDBBC-5D96-4827-BE2F-582B9A6D6A97}" sibTransId="{0ACC5B15-EFE1-430F-883B-95C74A29C058}"/>
    <dgm:cxn modelId="{A61AC5CD-A93A-4D5F-861D-0D4786C0B515}" srcId="{6F531B0B-FEE1-4930-A8FB-62C9DBD9BB48}" destId="{82CBD770-660C-4732-A5D9-04E9DDF7725E}" srcOrd="1" destOrd="0" parTransId="{45B312F7-28E4-48E8-A8FE-D6EBB3A0B648}" sibTransId="{FC5BEB95-4E5F-4147-96B6-3D3BE8EAB3A7}"/>
    <dgm:cxn modelId="{A1CFA3D8-4A3F-467A-88F7-7587D8CC0109}" srcId="{6F531B0B-FEE1-4930-A8FB-62C9DBD9BB48}" destId="{86631A69-B3E4-463B-8DDA-6E03058D96F3}" srcOrd="0" destOrd="0" parTransId="{EEDBAE0F-9B51-4BD4-A970-F90A25270850}" sibTransId="{0957A2DA-1A1C-44D7-97B6-CF1C4D3B3818}"/>
    <dgm:cxn modelId="{09C8E48E-85A6-45C8-AA36-F1A0CDB14144}" type="presOf" srcId="{86631A69-B3E4-463B-8DDA-6E03058D96F3}" destId="{1E04534A-182D-4A34-82EF-40066D275201}" srcOrd="0" destOrd="0" presId="urn:microsoft.com/office/officeart/2005/8/layout/chevron1"/>
    <dgm:cxn modelId="{EC2E2A91-6A07-4D9B-9FF8-B78177DE03F6}" type="presOf" srcId="{6BC5D520-2FE7-4775-BC47-364C0011D8C1}" destId="{259FE6F0-A3DE-4E51-856E-C599BBA74E37}" srcOrd="0" destOrd="0" presId="urn:microsoft.com/office/officeart/2005/8/layout/chevron1"/>
    <dgm:cxn modelId="{D668AA56-99DC-4295-8205-94EE0F8A3316}" type="presParOf" srcId="{9A08E374-4BCE-4327-B7C1-6B6B8C50A8ED}" destId="{1E04534A-182D-4A34-82EF-40066D275201}" srcOrd="0" destOrd="0" presId="urn:microsoft.com/office/officeart/2005/8/layout/chevron1"/>
    <dgm:cxn modelId="{D3D09D2C-9B13-40B3-8EE0-0FA54D0307CE}" type="presParOf" srcId="{9A08E374-4BCE-4327-B7C1-6B6B8C50A8ED}" destId="{EBA6AC00-F28A-429A-AA50-64303F630A64}" srcOrd="1" destOrd="0" presId="urn:microsoft.com/office/officeart/2005/8/layout/chevron1"/>
    <dgm:cxn modelId="{3732721A-9FE9-44BA-A0C4-B634115EB880}" type="presParOf" srcId="{9A08E374-4BCE-4327-B7C1-6B6B8C50A8ED}" destId="{85ED1A3F-7A11-4292-8C80-C5B183200046}" srcOrd="2" destOrd="0" presId="urn:microsoft.com/office/officeart/2005/8/layout/chevron1"/>
    <dgm:cxn modelId="{06ABE01D-6D17-4B31-85AE-79BA142BC1C4}" type="presParOf" srcId="{9A08E374-4BCE-4327-B7C1-6B6B8C50A8ED}" destId="{965054F4-0D75-4946-8FC1-D380DCFC1C15}" srcOrd="3" destOrd="0" presId="urn:microsoft.com/office/officeart/2005/8/layout/chevron1"/>
    <dgm:cxn modelId="{4539129A-239C-448B-A53F-E275F712F7C6}" type="presParOf" srcId="{9A08E374-4BCE-4327-B7C1-6B6B8C50A8ED}" destId="{259FE6F0-A3DE-4E51-856E-C599BBA74E37}" srcOrd="4" destOrd="0" presId="urn:microsoft.com/office/officeart/2005/8/layout/chevron1"/>
    <dgm:cxn modelId="{5F3E7EA2-4647-43B0-9748-795CD46FC801}" type="presParOf" srcId="{9A08E374-4BCE-4327-B7C1-6B6B8C50A8ED}" destId="{001FD10A-7B28-4729-9062-5AA92508C387}" srcOrd="5" destOrd="0" presId="urn:microsoft.com/office/officeart/2005/8/layout/chevron1"/>
    <dgm:cxn modelId="{14026879-2BD4-405D-B914-FE54AB0139DC}" type="presParOf" srcId="{9A08E374-4BCE-4327-B7C1-6B6B8C50A8ED}" destId="{21C7B5E4-52E6-485B-8765-C8CC0C21E81C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C5301E-AF15-493F-AA69-A8929884470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177CEF8-1C43-43D7-A134-2C89DAEE6126}">
      <dgm:prSet phldrT="[Text]"/>
      <dgm:spPr/>
      <dgm:t>
        <a:bodyPr/>
        <a:lstStyle/>
        <a:p>
          <a:r>
            <a:rPr lang="en-US" dirty="0" smtClean="0"/>
            <a:t>Digital water marks</a:t>
          </a:r>
          <a:endParaRPr lang="en-US" dirty="0"/>
        </a:p>
      </dgm:t>
    </dgm:pt>
    <dgm:pt modelId="{853E380F-5767-4695-BC5D-B1BF9E489459}" type="parTrans" cxnId="{53FCAEA5-05B9-4047-8118-CD5852B0C91F}">
      <dgm:prSet/>
      <dgm:spPr/>
      <dgm:t>
        <a:bodyPr/>
        <a:lstStyle/>
        <a:p>
          <a:endParaRPr lang="en-US"/>
        </a:p>
      </dgm:t>
    </dgm:pt>
    <dgm:pt modelId="{43F120E8-C8DF-4843-A67C-9C1008EDCDFC}" type="sibTrans" cxnId="{53FCAEA5-05B9-4047-8118-CD5852B0C91F}">
      <dgm:prSet/>
      <dgm:spPr/>
      <dgm:t>
        <a:bodyPr/>
        <a:lstStyle/>
        <a:p>
          <a:endParaRPr lang="en-US"/>
        </a:p>
      </dgm:t>
    </dgm:pt>
    <dgm:pt modelId="{4EE08D52-BFF8-4231-A0E9-CF0D8A098EDC}">
      <dgm:prSet phldrT="[Text]"/>
      <dgm:spPr/>
      <dgm:t>
        <a:bodyPr/>
        <a:lstStyle/>
        <a:p>
          <a:r>
            <a:rPr lang="en-US" dirty="0" smtClean="0"/>
            <a:t>REL Application</a:t>
          </a:r>
          <a:endParaRPr lang="en-US" dirty="0"/>
        </a:p>
      </dgm:t>
    </dgm:pt>
    <dgm:pt modelId="{F3647D4F-2286-4CAC-9BBB-5321DA20E903}" type="parTrans" cxnId="{AA2D61CC-18EE-4DCA-BBCE-340F0326FA1F}">
      <dgm:prSet/>
      <dgm:spPr/>
      <dgm:t>
        <a:bodyPr/>
        <a:lstStyle/>
        <a:p>
          <a:endParaRPr lang="en-US"/>
        </a:p>
      </dgm:t>
    </dgm:pt>
    <dgm:pt modelId="{18A6CE87-C4E0-4216-8F5E-8F0ACC39FB8F}" type="sibTrans" cxnId="{AA2D61CC-18EE-4DCA-BBCE-340F0326FA1F}">
      <dgm:prSet/>
      <dgm:spPr/>
      <dgm:t>
        <a:bodyPr/>
        <a:lstStyle/>
        <a:p>
          <a:endParaRPr lang="en-US"/>
        </a:p>
      </dgm:t>
    </dgm:pt>
    <dgm:pt modelId="{10588205-642A-4FF8-A6AB-6FE11F877545}">
      <dgm:prSet phldrT="[Text]"/>
      <dgm:spPr/>
      <dgm:t>
        <a:bodyPr/>
        <a:lstStyle/>
        <a:p>
          <a:r>
            <a:rPr lang="en-US" dirty="0" smtClean="0"/>
            <a:t>Key generation</a:t>
          </a:r>
          <a:endParaRPr lang="en-US" dirty="0"/>
        </a:p>
      </dgm:t>
    </dgm:pt>
    <dgm:pt modelId="{333A7AA9-5EE8-4DAB-9C6E-372802845563}" type="parTrans" cxnId="{4A092E85-7C12-436A-8E40-F84A7BEEB849}">
      <dgm:prSet/>
      <dgm:spPr/>
      <dgm:t>
        <a:bodyPr/>
        <a:lstStyle/>
        <a:p>
          <a:endParaRPr lang="en-US"/>
        </a:p>
      </dgm:t>
    </dgm:pt>
    <dgm:pt modelId="{861696B2-D30C-4453-9389-AA38E6B5F6F2}" type="sibTrans" cxnId="{4A092E85-7C12-436A-8E40-F84A7BEEB849}">
      <dgm:prSet/>
      <dgm:spPr/>
      <dgm:t>
        <a:bodyPr/>
        <a:lstStyle/>
        <a:p>
          <a:endParaRPr lang="en-US"/>
        </a:p>
      </dgm:t>
    </dgm:pt>
    <dgm:pt modelId="{C30F959B-4EC6-4A71-B38E-34BE4B025569}">
      <dgm:prSet phldrT="[Text]"/>
      <dgm:spPr/>
      <dgm:t>
        <a:bodyPr/>
        <a:lstStyle/>
        <a:p>
          <a:r>
            <a:rPr lang="en-US" dirty="0" smtClean="0"/>
            <a:t>Encryption</a:t>
          </a:r>
          <a:endParaRPr lang="en-US" dirty="0"/>
        </a:p>
      </dgm:t>
    </dgm:pt>
    <dgm:pt modelId="{CB87DEDE-A6A0-41E4-B356-798C19FC2292}" type="parTrans" cxnId="{EBF7A93E-E74A-45CA-9CDD-102CC0250079}">
      <dgm:prSet/>
      <dgm:spPr/>
      <dgm:t>
        <a:bodyPr/>
        <a:lstStyle/>
        <a:p>
          <a:endParaRPr lang="en-US"/>
        </a:p>
      </dgm:t>
    </dgm:pt>
    <dgm:pt modelId="{0920D421-F3D7-494D-93EC-9B8E0E447AC0}" type="sibTrans" cxnId="{EBF7A93E-E74A-45CA-9CDD-102CC0250079}">
      <dgm:prSet/>
      <dgm:spPr/>
      <dgm:t>
        <a:bodyPr/>
        <a:lstStyle/>
        <a:p>
          <a:endParaRPr lang="en-US"/>
        </a:p>
      </dgm:t>
    </dgm:pt>
    <dgm:pt modelId="{7B1F6EEE-C591-4717-B657-3C7549578391}">
      <dgm:prSet phldrT="[Text]"/>
      <dgm:spPr/>
      <dgm:t>
        <a:bodyPr/>
        <a:lstStyle/>
        <a:p>
          <a:r>
            <a:rPr lang="en-US" dirty="0" smtClean="0"/>
            <a:t>DRM Client module</a:t>
          </a:r>
          <a:endParaRPr lang="en-US" dirty="0"/>
        </a:p>
      </dgm:t>
    </dgm:pt>
    <dgm:pt modelId="{7B80656E-4B65-4978-8890-49D3F34794F8}" type="parTrans" cxnId="{AE46C6AF-3050-4944-84D6-7C4DC4CF3110}">
      <dgm:prSet/>
      <dgm:spPr/>
      <dgm:t>
        <a:bodyPr/>
        <a:lstStyle/>
        <a:p>
          <a:endParaRPr lang="en-US"/>
        </a:p>
      </dgm:t>
    </dgm:pt>
    <dgm:pt modelId="{A066EA1B-95C8-4349-9FE2-4DB2A235ED5D}" type="sibTrans" cxnId="{AE46C6AF-3050-4944-84D6-7C4DC4CF3110}">
      <dgm:prSet/>
      <dgm:spPr/>
      <dgm:t>
        <a:bodyPr/>
        <a:lstStyle/>
        <a:p>
          <a:endParaRPr lang="en-US"/>
        </a:p>
      </dgm:t>
    </dgm:pt>
    <dgm:pt modelId="{66F5EC6A-D3D6-4560-B14E-6F8CCE021858}" type="pres">
      <dgm:prSet presAssocID="{4EC5301E-AF15-493F-AA69-A89298844703}" presName="Name0" presStyleCnt="0">
        <dgm:presLayoutVars>
          <dgm:dir/>
          <dgm:resizeHandles val="exact"/>
        </dgm:presLayoutVars>
      </dgm:prSet>
      <dgm:spPr/>
    </dgm:pt>
    <dgm:pt modelId="{161136C4-2EAA-487B-9055-F11E4D7E6DD3}" type="pres">
      <dgm:prSet presAssocID="{B177CEF8-1C43-43D7-A134-2C89DAEE612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7C1A2D-9E86-4C7B-9324-82532DDE4E8F}" type="pres">
      <dgm:prSet presAssocID="{43F120E8-C8DF-4843-A67C-9C1008EDCDFC}" presName="sibTrans" presStyleLbl="sibTrans2D1" presStyleIdx="0" presStyleCnt="4"/>
      <dgm:spPr/>
      <dgm:t>
        <a:bodyPr/>
        <a:lstStyle/>
        <a:p>
          <a:endParaRPr lang="en-US"/>
        </a:p>
      </dgm:t>
    </dgm:pt>
    <dgm:pt modelId="{7EEC2669-D212-4D0D-BD84-F2AD8B572E2D}" type="pres">
      <dgm:prSet presAssocID="{43F120E8-C8DF-4843-A67C-9C1008EDCDFC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0775D258-065F-487A-A9EF-A1457B66BFF5}" type="pres">
      <dgm:prSet presAssocID="{4EE08D52-BFF8-4231-A0E9-CF0D8A098ED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DD4704-80D2-4C1F-8B9A-625B830F336B}" type="pres">
      <dgm:prSet presAssocID="{18A6CE87-C4E0-4216-8F5E-8F0ACC39FB8F}" presName="sibTrans" presStyleLbl="sibTrans2D1" presStyleIdx="1" presStyleCnt="4"/>
      <dgm:spPr/>
      <dgm:t>
        <a:bodyPr/>
        <a:lstStyle/>
        <a:p>
          <a:endParaRPr lang="en-US"/>
        </a:p>
      </dgm:t>
    </dgm:pt>
    <dgm:pt modelId="{43F983D4-F214-41F3-A777-A031ED835115}" type="pres">
      <dgm:prSet presAssocID="{18A6CE87-C4E0-4216-8F5E-8F0ACC39FB8F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C0399296-AE17-42C4-AB48-478402009EB2}" type="pres">
      <dgm:prSet presAssocID="{10588205-642A-4FF8-A6AB-6FE11F87754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3760C-5E3E-42C9-9D50-003AA68756A4}" type="pres">
      <dgm:prSet presAssocID="{861696B2-D30C-4453-9389-AA38E6B5F6F2}" presName="sibTrans" presStyleLbl="sibTrans2D1" presStyleIdx="2" presStyleCnt="4"/>
      <dgm:spPr/>
      <dgm:t>
        <a:bodyPr/>
        <a:lstStyle/>
        <a:p>
          <a:endParaRPr lang="en-US"/>
        </a:p>
      </dgm:t>
    </dgm:pt>
    <dgm:pt modelId="{482F3AEA-4611-4DCF-81D2-8749B557440E}" type="pres">
      <dgm:prSet presAssocID="{861696B2-D30C-4453-9389-AA38E6B5F6F2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467C7510-1C90-444F-8C3C-53A06BCDF083}" type="pres">
      <dgm:prSet presAssocID="{C30F959B-4EC6-4A71-B38E-34BE4B02556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203396-56B4-4612-93F3-DF0C739A6086}" type="pres">
      <dgm:prSet presAssocID="{0920D421-F3D7-494D-93EC-9B8E0E447AC0}" presName="sibTrans" presStyleLbl="sibTrans2D1" presStyleIdx="3" presStyleCnt="4"/>
      <dgm:spPr/>
      <dgm:t>
        <a:bodyPr/>
        <a:lstStyle/>
        <a:p>
          <a:endParaRPr lang="en-US"/>
        </a:p>
      </dgm:t>
    </dgm:pt>
    <dgm:pt modelId="{898F9395-D3B5-4647-8E34-70CB7E0C16A9}" type="pres">
      <dgm:prSet presAssocID="{0920D421-F3D7-494D-93EC-9B8E0E447AC0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F7AC3518-8361-4B8D-BB50-A7D999E7A95C}" type="pres">
      <dgm:prSet presAssocID="{7B1F6EEE-C591-4717-B657-3C754957839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529E42-7230-4003-9010-211087756DF1}" type="presOf" srcId="{C30F959B-4EC6-4A71-B38E-34BE4B025569}" destId="{467C7510-1C90-444F-8C3C-53A06BCDF083}" srcOrd="0" destOrd="0" presId="urn:microsoft.com/office/officeart/2005/8/layout/process1"/>
    <dgm:cxn modelId="{FFAA3B41-25C0-4373-9031-F520A7F5FCAD}" type="presOf" srcId="{43F120E8-C8DF-4843-A67C-9C1008EDCDFC}" destId="{7EEC2669-D212-4D0D-BD84-F2AD8B572E2D}" srcOrd="1" destOrd="0" presId="urn:microsoft.com/office/officeart/2005/8/layout/process1"/>
    <dgm:cxn modelId="{796D1AEB-4F42-4872-A9AA-C72A27745E1E}" type="presOf" srcId="{4EC5301E-AF15-493F-AA69-A89298844703}" destId="{66F5EC6A-D3D6-4560-B14E-6F8CCE021858}" srcOrd="0" destOrd="0" presId="urn:microsoft.com/office/officeart/2005/8/layout/process1"/>
    <dgm:cxn modelId="{AE46C6AF-3050-4944-84D6-7C4DC4CF3110}" srcId="{4EC5301E-AF15-493F-AA69-A89298844703}" destId="{7B1F6EEE-C591-4717-B657-3C7549578391}" srcOrd="4" destOrd="0" parTransId="{7B80656E-4B65-4978-8890-49D3F34794F8}" sibTransId="{A066EA1B-95C8-4349-9FE2-4DB2A235ED5D}"/>
    <dgm:cxn modelId="{4A092E85-7C12-436A-8E40-F84A7BEEB849}" srcId="{4EC5301E-AF15-493F-AA69-A89298844703}" destId="{10588205-642A-4FF8-A6AB-6FE11F877545}" srcOrd="2" destOrd="0" parTransId="{333A7AA9-5EE8-4DAB-9C6E-372802845563}" sibTransId="{861696B2-D30C-4453-9389-AA38E6B5F6F2}"/>
    <dgm:cxn modelId="{3CCF20FF-0B80-4101-BB83-BA4EB8970083}" type="presOf" srcId="{7B1F6EEE-C591-4717-B657-3C7549578391}" destId="{F7AC3518-8361-4B8D-BB50-A7D999E7A95C}" srcOrd="0" destOrd="0" presId="urn:microsoft.com/office/officeart/2005/8/layout/process1"/>
    <dgm:cxn modelId="{FA39C144-9A59-4D00-A68E-172B780AA973}" type="presOf" srcId="{B177CEF8-1C43-43D7-A134-2C89DAEE6126}" destId="{161136C4-2EAA-487B-9055-F11E4D7E6DD3}" srcOrd="0" destOrd="0" presId="urn:microsoft.com/office/officeart/2005/8/layout/process1"/>
    <dgm:cxn modelId="{AEC39D91-931D-436A-94CB-F69078A08893}" type="presOf" srcId="{18A6CE87-C4E0-4216-8F5E-8F0ACC39FB8F}" destId="{43F983D4-F214-41F3-A777-A031ED835115}" srcOrd="1" destOrd="0" presId="urn:microsoft.com/office/officeart/2005/8/layout/process1"/>
    <dgm:cxn modelId="{49F23426-4705-477B-A80A-C7A3D631438F}" type="presOf" srcId="{10588205-642A-4FF8-A6AB-6FE11F877545}" destId="{C0399296-AE17-42C4-AB48-478402009EB2}" srcOrd="0" destOrd="0" presId="urn:microsoft.com/office/officeart/2005/8/layout/process1"/>
    <dgm:cxn modelId="{0CCC7F31-EE76-4B1B-A997-695D65789CC7}" type="presOf" srcId="{0920D421-F3D7-494D-93EC-9B8E0E447AC0}" destId="{FB203396-56B4-4612-93F3-DF0C739A6086}" srcOrd="0" destOrd="0" presId="urn:microsoft.com/office/officeart/2005/8/layout/process1"/>
    <dgm:cxn modelId="{5A27FFF7-1135-4E72-A4D4-6F50B9D02C97}" type="presOf" srcId="{4EE08D52-BFF8-4231-A0E9-CF0D8A098EDC}" destId="{0775D258-065F-487A-A9EF-A1457B66BFF5}" srcOrd="0" destOrd="0" presId="urn:microsoft.com/office/officeart/2005/8/layout/process1"/>
    <dgm:cxn modelId="{53FCAEA5-05B9-4047-8118-CD5852B0C91F}" srcId="{4EC5301E-AF15-493F-AA69-A89298844703}" destId="{B177CEF8-1C43-43D7-A134-2C89DAEE6126}" srcOrd="0" destOrd="0" parTransId="{853E380F-5767-4695-BC5D-B1BF9E489459}" sibTransId="{43F120E8-C8DF-4843-A67C-9C1008EDCDFC}"/>
    <dgm:cxn modelId="{7CCE7BEF-0409-41A5-9176-5F8B9392D67B}" type="presOf" srcId="{43F120E8-C8DF-4843-A67C-9C1008EDCDFC}" destId="{D07C1A2D-9E86-4C7B-9324-82532DDE4E8F}" srcOrd="0" destOrd="0" presId="urn:microsoft.com/office/officeart/2005/8/layout/process1"/>
    <dgm:cxn modelId="{181AFD08-9277-4C6F-A563-E015E32A0EF3}" type="presOf" srcId="{18A6CE87-C4E0-4216-8F5E-8F0ACC39FB8F}" destId="{EBDD4704-80D2-4C1F-8B9A-625B830F336B}" srcOrd="0" destOrd="0" presId="urn:microsoft.com/office/officeart/2005/8/layout/process1"/>
    <dgm:cxn modelId="{AA2D61CC-18EE-4DCA-BBCE-340F0326FA1F}" srcId="{4EC5301E-AF15-493F-AA69-A89298844703}" destId="{4EE08D52-BFF8-4231-A0E9-CF0D8A098EDC}" srcOrd="1" destOrd="0" parTransId="{F3647D4F-2286-4CAC-9BBB-5321DA20E903}" sibTransId="{18A6CE87-C4E0-4216-8F5E-8F0ACC39FB8F}"/>
    <dgm:cxn modelId="{FB5FEE7E-87E6-42A0-A9B6-F964DF102B0F}" type="presOf" srcId="{0920D421-F3D7-494D-93EC-9B8E0E447AC0}" destId="{898F9395-D3B5-4647-8E34-70CB7E0C16A9}" srcOrd="1" destOrd="0" presId="urn:microsoft.com/office/officeart/2005/8/layout/process1"/>
    <dgm:cxn modelId="{06C9CB6F-501A-4FA9-BA88-313A09E65C88}" type="presOf" srcId="{861696B2-D30C-4453-9389-AA38E6B5F6F2}" destId="{11E3760C-5E3E-42C9-9D50-003AA68756A4}" srcOrd="0" destOrd="0" presId="urn:microsoft.com/office/officeart/2005/8/layout/process1"/>
    <dgm:cxn modelId="{EBF7A93E-E74A-45CA-9CDD-102CC0250079}" srcId="{4EC5301E-AF15-493F-AA69-A89298844703}" destId="{C30F959B-4EC6-4A71-B38E-34BE4B025569}" srcOrd="3" destOrd="0" parTransId="{CB87DEDE-A6A0-41E4-B356-798C19FC2292}" sibTransId="{0920D421-F3D7-494D-93EC-9B8E0E447AC0}"/>
    <dgm:cxn modelId="{9BD79B0B-6212-4381-B1D0-551705D504F4}" type="presOf" srcId="{861696B2-D30C-4453-9389-AA38E6B5F6F2}" destId="{482F3AEA-4611-4DCF-81D2-8749B557440E}" srcOrd="1" destOrd="0" presId="urn:microsoft.com/office/officeart/2005/8/layout/process1"/>
    <dgm:cxn modelId="{01A62993-B24E-45BD-A647-2ED637685E87}" type="presParOf" srcId="{66F5EC6A-D3D6-4560-B14E-6F8CCE021858}" destId="{161136C4-2EAA-487B-9055-F11E4D7E6DD3}" srcOrd="0" destOrd="0" presId="urn:microsoft.com/office/officeart/2005/8/layout/process1"/>
    <dgm:cxn modelId="{270B132D-44DB-4FC7-B6AC-6EA989DE5E5C}" type="presParOf" srcId="{66F5EC6A-D3D6-4560-B14E-6F8CCE021858}" destId="{D07C1A2D-9E86-4C7B-9324-82532DDE4E8F}" srcOrd="1" destOrd="0" presId="urn:microsoft.com/office/officeart/2005/8/layout/process1"/>
    <dgm:cxn modelId="{FA1C1070-8FA5-407F-87C2-CAEE1C5DACFC}" type="presParOf" srcId="{D07C1A2D-9E86-4C7B-9324-82532DDE4E8F}" destId="{7EEC2669-D212-4D0D-BD84-F2AD8B572E2D}" srcOrd="0" destOrd="0" presId="urn:microsoft.com/office/officeart/2005/8/layout/process1"/>
    <dgm:cxn modelId="{8E6C42D3-E5B8-4C10-8CB4-6029A519085C}" type="presParOf" srcId="{66F5EC6A-D3D6-4560-B14E-6F8CCE021858}" destId="{0775D258-065F-487A-A9EF-A1457B66BFF5}" srcOrd="2" destOrd="0" presId="urn:microsoft.com/office/officeart/2005/8/layout/process1"/>
    <dgm:cxn modelId="{895BA8D6-C67B-4875-8D5B-912D8C5F324A}" type="presParOf" srcId="{66F5EC6A-D3D6-4560-B14E-6F8CCE021858}" destId="{EBDD4704-80D2-4C1F-8B9A-625B830F336B}" srcOrd="3" destOrd="0" presId="urn:microsoft.com/office/officeart/2005/8/layout/process1"/>
    <dgm:cxn modelId="{A9C71B6C-CBD1-4C63-9506-71BD44C40D14}" type="presParOf" srcId="{EBDD4704-80D2-4C1F-8B9A-625B830F336B}" destId="{43F983D4-F214-41F3-A777-A031ED835115}" srcOrd="0" destOrd="0" presId="urn:microsoft.com/office/officeart/2005/8/layout/process1"/>
    <dgm:cxn modelId="{D5EEDFDC-E425-4C27-B024-CBEFE0A3CBFF}" type="presParOf" srcId="{66F5EC6A-D3D6-4560-B14E-6F8CCE021858}" destId="{C0399296-AE17-42C4-AB48-478402009EB2}" srcOrd="4" destOrd="0" presId="urn:microsoft.com/office/officeart/2005/8/layout/process1"/>
    <dgm:cxn modelId="{31966FD2-4D36-4A02-A9AA-21E644C44D0A}" type="presParOf" srcId="{66F5EC6A-D3D6-4560-B14E-6F8CCE021858}" destId="{11E3760C-5E3E-42C9-9D50-003AA68756A4}" srcOrd="5" destOrd="0" presId="urn:microsoft.com/office/officeart/2005/8/layout/process1"/>
    <dgm:cxn modelId="{410F0596-846A-4EFE-95E6-C0D423F308E3}" type="presParOf" srcId="{11E3760C-5E3E-42C9-9D50-003AA68756A4}" destId="{482F3AEA-4611-4DCF-81D2-8749B557440E}" srcOrd="0" destOrd="0" presId="urn:microsoft.com/office/officeart/2005/8/layout/process1"/>
    <dgm:cxn modelId="{02AFA182-BB16-4A4A-A631-A6EF12DF9868}" type="presParOf" srcId="{66F5EC6A-D3D6-4560-B14E-6F8CCE021858}" destId="{467C7510-1C90-444F-8C3C-53A06BCDF083}" srcOrd="6" destOrd="0" presId="urn:microsoft.com/office/officeart/2005/8/layout/process1"/>
    <dgm:cxn modelId="{5BBE72C4-94F2-4976-969F-0AC5920A97DE}" type="presParOf" srcId="{66F5EC6A-D3D6-4560-B14E-6F8CCE021858}" destId="{FB203396-56B4-4612-93F3-DF0C739A6086}" srcOrd="7" destOrd="0" presId="urn:microsoft.com/office/officeart/2005/8/layout/process1"/>
    <dgm:cxn modelId="{9CBA6606-EE57-47E2-B659-8B472FD615A4}" type="presParOf" srcId="{FB203396-56B4-4612-93F3-DF0C739A6086}" destId="{898F9395-D3B5-4647-8E34-70CB7E0C16A9}" srcOrd="0" destOrd="0" presId="urn:microsoft.com/office/officeart/2005/8/layout/process1"/>
    <dgm:cxn modelId="{323511BF-75C3-4F3C-823D-6B123AE2A92D}" type="presParOf" srcId="{66F5EC6A-D3D6-4560-B14E-6F8CCE021858}" destId="{F7AC3518-8361-4B8D-BB50-A7D999E7A95C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04534A-182D-4A34-82EF-40066D275201}">
      <dsp:nvSpPr>
        <dsp:cNvPr id="0" name=""/>
        <dsp:cNvSpPr/>
      </dsp:nvSpPr>
      <dsp:spPr>
        <a:xfrm>
          <a:off x="3075" y="480186"/>
          <a:ext cx="1790067" cy="7160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Content Production</a:t>
          </a:r>
          <a:endParaRPr lang="en-US" sz="1200" kern="1200" dirty="0"/>
        </a:p>
      </dsp:txBody>
      <dsp:txXfrm>
        <a:off x="3075" y="480186"/>
        <a:ext cx="1790067" cy="716026"/>
      </dsp:txXfrm>
    </dsp:sp>
    <dsp:sp modelId="{85ED1A3F-7A11-4292-8C80-C5B183200046}">
      <dsp:nvSpPr>
        <dsp:cNvPr id="0" name=""/>
        <dsp:cNvSpPr/>
      </dsp:nvSpPr>
      <dsp:spPr>
        <a:xfrm>
          <a:off x="1614135" y="480186"/>
          <a:ext cx="1790067" cy="7160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Content Aggregation</a:t>
          </a:r>
          <a:endParaRPr lang="en-US" sz="1200" kern="1200" dirty="0"/>
        </a:p>
      </dsp:txBody>
      <dsp:txXfrm>
        <a:off x="1614135" y="480186"/>
        <a:ext cx="1790067" cy="716026"/>
      </dsp:txXfrm>
    </dsp:sp>
    <dsp:sp modelId="{259FE6F0-A3DE-4E51-856E-C599BBA74E37}">
      <dsp:nvSpPr>
        <dsp:cNvPr id="0" name=""/>
        <dsp:cNvSpPr/>
      </dsp:nvSpPr>
      <dsp:spPr>
        <a:xfrm>
          <a:off x="3225196" y="480186"/>
          <a:ext cx="1790067" cy="716026"/>
        </a:xfrm>
        <a:prstGeom prst="chevron">
          <a:avLst/>
        </a:prstGeom>
        <a:solidFill>
          <a:schemeClr val="bg2">
            <a:lumMod val="2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Content Delivery</a:t>
          </a:r>
          <a:endParaRPr lang="en-US" sz="1200" kern="1200" dirty="0"/>
        </a:p>
      </dsp:txBody>
      <dsp:txXfrm>
        <a:off x="3225196" y="480186"/>
        <a:ext cx="1790067" cy="716026"/>
      </dsp:txXfrm>
    </dsp:sp>
    <dsp:sp modelId="{21C7B5E4-52E6-485B-8765-C8CC0C21E81C}">
      <dsp:nvSpPr>
        <dsp:cNvPr id="0" name=""/>
        <dsp:cNvSpPr/>
      </dsp:nvSpPr>
      <dsp:spPr>
        <a:xfrm>
          <a:off x="4836257" y="480186"/>
          <a:ext cx="1790067" cy="7160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Content Reproduction</a:t>
          </a:r>
          <a:endParaRPr lang="en-US" sz="1200" kern="1200" dirty="0"/>
        </a:p>
      </dsp:txBody>
      <dsp:txXfrm>
        <a:off x="4836257" y="480186"/>
        <a:ext cx="1790067" cy="71602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1136C4-2EAA-487B-9055-F11E4D7E6DD3}">
      <dsp:nvSpPr>
        <dsp:cNvPr id="0" name=""/>
        <dsp:cNvSpPr/>
      </dsp:nvSpPr>
      <dsp:spPr>
        <a:xfrm>
          <a:off x="3609" y="1601955"/>
          <a:ext cx="1118815" cy="8600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Digital water marks</a:t>
          </a:r>
          <a:endParaRPr lang="en-US" sz="1300" kern="1200" dirty="0"/>
        </a:p>
      </dsp:txBody>
      <dsp:txXfrm>
        <a:off x="3609" y="1601955"/>
        <a:ext cx="1118815" cy="860089"/>
      </dsp:txXfrm>
    </dsp:sp>
    <dsp:sp modelId="{D07C1A2D-9E86-4C7B-9324-82532DDE4E8F}">
      <dsp:nvSpPr>
        <dsp:cNvPr id="0" name=""/>
        <dsp:cNvSpPr/>
      </dsp:nvSpPr>
      <dsp:spPr>
        <a:xfrm>
          <a:off x="1234306" y="1893266"/>
          <a:ext cx="237188" cy="2774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1234306" y="1893266"/>
        <a:ext cx="237188" cy="277466"/>
      </dsp:txXfrm>
    </dsp:sp>
    <dsp:sp modelId="{0775D258-065F-487A-A9EF-A1457B66BFF5}">
      <dsp:nvSpPr>
        <dsp:cNvPr id="0" name=""/>
        <dsp:cNvSpPr/>
      </dsp:nvSpPr>
      <dsp:spPr>
        <a:xfrm>
          <a:off x="1569950" y="1601955"/>
          <a:ext cx="1118815" cy="8600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REL Application</a:t>
          </a:r>
          <a:endParaRPr lang="en-US" sz="1300" kern="1200" dirty="0"/>
        </a:p>
      </dsp:txBody>
      <dsp:txXfrm>
        <a:off x="1569950" y="1601955"/>
        <a:ext cx="1118815" cy="860089"/>
      </dsp:txXfrm>
    </dsp:sp>
    <dsp:sp modelId="{EBDD4704-80D2-4C1F-8B9A-625B830F336B}">
      <dsp:nvSpPr>
        <dsp:cNvPr id="0" name=""/>
        <dsp:cNvSpPr/>
      </dsp:nvSpPr>
      <dsp:spPr>
        <a:xfrm>
          <a:off x="2800647" y="1893266"/>
          <a:ext cx="237188" cy="2774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2800647" y="1893266"/>
        <a:ext cx="237188" cy="277466"/>
      </dsp:txXfrm>
    </dsp:sp>
    <dsp:sp modelId="{C0399296-AE17-42C4-AB48-478402009EB2}">
      <dsp:nvSpPr>
        <dsp:cNvPr id="0" name=""/>
        <dsp:cNvSpPr/>
      </dsp:nvSpPr>
      <dsp:spPr>
        <a:xfrm>
          <a:off x="3136292" y="1601955"/>
          <a:ext cx="1118815" cy="8600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Key generation</a:t>
          </a:r>
          <a:endParaRPr lang="en-US" sz="1300" kern="1200" dirty="0"/>
        </a:p>
      </dsp:txBody>
      <dsp:txXfrm>
        <a:off x="3136292" y="1601955"/>
        <a:ext cx="1118815" cy="860089"/>
      </dsp:txXfrm>
    </dsp:sp>
    <dsp:sp modelId="{11E3760C-5E3E-42C9-9D50-003AA68756A4}">
      <dsp:nvSpPr>
        <dsp:cNvPr id="0" name=""/>
        <dsp:cNvSpPr/>
      </dsp:nvSpPr>
      <dsp:spPr>
        <a:xfrm>
          <a:off x="4366989" y="1893266"/>
          <a:ext cx="237188" cy="2774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4366989" y="1893266"/>
        <a:ext cx="237188" cy="277466"/>
      </dsp:txXfrm>
    </dsp:sp>
    <dsp:sp modelId="{467C7510-1C90-444F-8C3C-53A06BCDF083}">
      <dsp:nvSpPr>
        <dsp:cNvPr id="0" name=""/>
        <dsp:cNvSpPr/>
      </dsp:nvSpPr>
      <dsp:spPr>
        <a:xfrm>
          <a:off x="4702633" y="1601955"/>
          <a:ext cx="1118815" cy="8600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Encryption</a:t>
          </a:r>
          <a:endParaRPr lang="en-US" sz="1300" kern="1200" dirty="0"/>
        </a:p>
      </dsp:txBody>
      <dsp:txXfrm>
        <a:off x="4702633" y="1601955"/>
        <a:ext cx="1118815" cy="860089"/>
      </dsp:txXfrm>
    </dsp:sp>
    <dsp:sp modelId="{FB203396-56B4-4612-93F3-DF0C739A6086}">
      <dsp:nvSpPr>
        <dsp:cNvPr id="0" name=""/>
        <dsp:cNvSpPr/>
      </dsp:nvSpPr>
      <dsp:spPr>
        <a:xfrm>
          <a:off x="5933330" y="1893266"/>
          <a:ext cx="237188" cy="2774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5933330" y="1893266"/>
        <a:ext cx="237188" cy="277466"/>
      </dsp:txXfrm>
    </dsp:sp>
    <dsp:sp modelId="{F7AC3518-8361-4B8D-BB50-A7D999E7A95C}">
      <dsp:nvSpPr>
        <dsp:cNvPr id="0" name=""/>
        <dsp:cNvSpPr/>
      </dsp:nvSpPr>
      <dsp:spPr>
        <a:xfrm>
          <a:off x="6268975" y="1601955"/>
          <a:ext cx="1118815" cy="8600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DRM Client module</a:t>
          </a:r>
          <a:endParaRPr lang="en-US" sz="1300" kern="1200" dirty="0"/>
        </a:p>
      </dsp:txBody>
      <dsp:txXfrm>
        <a:off x="6268975" y="1601955"/>
        <a:ext cx="1118815" cy="860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C95AF-6A39-4784-8BBE-90BE4A66A70A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E81B4-011F-4401-8DD4-D545E56AA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</a:t>
            </a:r>
            <a:r>
              <a:rPr lang="en-US" baseline="0" dirty="0" smtClean="0"/>
              <a:t> makes the customers move from traditional TV to IPTV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E81B4-011F-4401-8DD4-D545E56AA31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CAS/DRM – Combination of Scrambling</a:t>
            </a:r>
            <a:r>
              <a:rPr lang="en-US" baseline="0" dirty="0" smtClean="0"/>
              <a:t> </a:t>
            </a:r>
            <a:r>
              <a:rPr lang="en-US" baseline="0" smtClean="0"/>
              <a:t>and Encryption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E81B4-011F-4401-8DD4-D545E56AA31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E81B4-011F-4401-8DD4-D545E56AA31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BAE35B3-3F3A-467F-889E-9AA5B88AC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A71C16-4D76-4380-948B-079E48BC09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F30B4B-41CF-4D82-88A7-28CAA70DE5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356FCA3-38B1-4B90-86C8-8E6CC5151E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6B7927-1569-4105-AE34-81BF92D315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B0075A-B02A-4FEE-A780-AE7EBCBE6F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57AF4C-CABA-4000-8D06-1DECACAFD3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4C3CB0-FFEB-4432-A227-2607FBBA9D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2F228A-66E7-49AD-A196-F7835D7F41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1DC296-C24A-4EE5-8EA1-A12D770493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D337C3-3825-4608-901B-CB536933DF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ACD1BF5-8DAA-4816-8758-CC488290E4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DEF9A38-0747-42B1-8184-4138FC05E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886200"/>
            <a:ext cx="7772400" cy="1220161"/>
          </a:xfrm>
        </p:spPr>
        <p:txBody>
          <a:bodyPr/>
          <a:lstStyle/>
          <a:p>
            <a:pPr algn="l" eaLnBrk="1" hangingPunct="1"/>
            <a:r>
              <a:rPr lang="en-US" dirty="0" smtClean="0"/>
              <a:t>IPTV Technology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04800"/>
            <a:ext cx="509587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Bandwidth requirements for streaming</a:t>
            </a:r>
          </a:p>
          <a:p>
            <a:pPr lvl="1"/>
            <a:r>
              <a:rPr lang="en-US" dirty="0" smtClean="0"/>
              <a:t>High bandwidth continuously</a:t>
            </a:r>
          </a:p>
          <a:p>
            <a:pPr lvl="1"/>
            <a:r>
              <a:rPr lang="en-US" dirty="0" smtClean="0"/>
              <a:t>Last mile is the problem</a:t>
            </a:r>
          </a:p>
          <a:p>
            <a:pPr lvl="1"/>
            <a:r>
              <a:rPr lang="en-US" dirty="0" smtClean="0"/>
              <a:t>DSL originally employed for burst (web) traffic, Not support MPEG-2</a:t>
            </a:r>
          </a:p>
          <a:p>
            <a:pPr lvl="1"/>
            <a:r>
              <a:rPr lang="en-US" dirty="0" smtClean="0"/>
              <a:t>Need to compress the video streams</a:t>
            </a:r>
          </a:p>
          <a:p>
            <a:r>
              <a:rPr lang="en-US" dirty="0" smtClean="0"/>
              <a:t>Reducing channel change time</a:t>
            </a:r>
          </a:p>
          <a:p>
            <a:pPr lvl="1"/>
            <a:r>
              <a:rPr lang="en-US" dirty="0" smtClean="0"/>
              <a:t>Due to multicasting it takes time</a:t>
            </a:r>
          </a:p>
          <a:p>
            <a:r>
              <a:rPr lang="en-US" dirty="0" smtClean="0"/>
              <a:t>Providing </a:t>
            </a:r>
            <a:r>
              <a:rPr lang="en-US" dirty="0" err="1" smtClean="0"/>
              <a:t>VoD</a:t>
            </a:r>
            <a:endParaRPr lang="en-US" dirty="0" smtClean="0"/>
          </a:p>
          <a:p>
            <a:pPr lvl="1"/>
            <a:r>
              <a:rPr lang="en-US" dirty="0" smtClean="0"/>
              <a:t>Need to </a:t>
            </a:r>
            <a:r>
              <a:rPr lang="en-US" dirty="0" err="1" smtClean="0"/>
              <a:t>unicast</a:t>
            </a:r>
            <a:r>
              <a:rPr lang="en-US" dirty="0" smtClean="0"/>
              <a:t> messages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IPTV Technical challenges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atelit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600200"/>
            <a:ext cx="762000" cy="762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IPTV Network</a:t>
            </a:r>
            <a:endParaRPr lang="en-US" dirty="0"/>
          </a:p>
        </p:txBody>
      </p:sp>
      <p:pic>
        <p:nvPicPr>
          <p:cNvPr id="6" name="Picture 5" descr="came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2828925"/>
            <a:ext cx="752475" cy="752475"/>
          </a:xfrm>
          <a:prstGeom prst="rect">
            <a:avLst/>
          </a:prstGeom>
        </p:spPr>
      </p:pic>
      <p:pic>
        <p:nvPicPr>
          <p:cNvPr id="7" name="Picture 6" descr="stor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4038600"/>
            <a:ext cx="762000" cy="676275"/>
          </a:xfrm>
          <a:prstGeom prst="rect">
            <a:avLst/>
          </a:prstGeom>
        </p:spPr>
      </p:pic>
      <p:cxnSp>
        <p:nvCxnSpPr>
          <p:cNvPr id="28" name="Straight Arrow Connector 27"/>
          <p:cNvCxnSpPr>
            <a:stCxn id="6" idx="3"/>
          </p:cNvCxnSpPr>
          <p:nvPr/>
        </p:nvCxnSpPr>
        <p:spPr>
          <a:xfrm flipV="1">
            <a:off x="1362075" y="3200400"/>
            <a:ext cx="923925" cy="4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hape 29"/>
          <p:cNvCxnSpPr>
            <a:stCxn id="5" idx="3"/>
          </p:cNvCxnSpPr>
          <p:nvPr/>
        </p:nvCxnSpPr>
        <p:spPr>
          <a:xfrm>
            <a:off x="1371600" y="1981200"/>
            <a:ext cx="533400" cy="121920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hape 33"/>
          <p:cNvCxnSpPr>
            <a:stCxn id="7" idx="3"/>
          </p:cNvCxnSpPr>
          <p:nvPr/>
        </p:nvCxnSpPr>
        <p:spPr>
          <a:xfrm flipV="1">
            <a:off x="1371600" y="3200400"/>
            <a:ext cx="533400" cy="117633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headen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62200" y="2667000"/>
            <a:ext cx="923925" cy="1104900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2533650"/>
            <a:ext cx="13144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0" name="Straight Arrow Connector 39"/>
          <p:cNvCxnSpPr>
            <a:stCxn id="36" idx="3"/>
            <a:endCxn id="12290" idx="1"/>
          </p:cNvCxnSpPr>
          <p:nvPr/>
        </p:nvCxnSpPr>
        <p:spPr>
          <a:xfrm flipV="1">
            <a:off x="3286125" y="3209925"/>
            <a:ext cx="523875" cy="9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loud 42"/>
          <p:cNvSpPr/>
          <p:nvPr/>
        </p:nvSpPr>
        <p:spPr>
          <a:xfrm>
            <a:off x="5638800" y="2590800"/>
            <a:ext cx="2057400" cy="1295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Access Network</a:t>
            </a:r>
            <a:endParaRPr lang="en-US" dirty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5181600" y="3200400"/>
            <a:ext cx="381000" cy="1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4648200"/>
            <a:ext cx="17049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381000"/>
            <a:ext cx="17049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" name="TextBox 56"/>
          <p:cNvSpPr txBox="1"/>
          <p:nvPr/>
        </p:nvSpPr>
        <p:spPr>
          <a:xfrm>
            <a:off x="2209800" y="38862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National Head End</a:t>
            </a:r>
            <a:endParaRPr lang="en-US" dirty="0"/>
          </a:p>
        </p:txBody>
      </p:sp>
      <p:pic>
        <p:nvPicPr>
          <p:cNvPr id="58" name="Picture 57" descr="headen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38600" y="1066800"/>
            <a:ext cx="700909" cy="8382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3048000" y="1295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Regional Head End</a:t>
            </a:r>
            <a:endParaRPr lang="en-US" sz="1400" dirty="0"/>
          </a:p>
        </p:txBody>
      </p:sp>
      <p:cxnSp>
        <p:nvCxnSpPr>
          <p:cNvPr id="60" name="Straight Arrow Connector 59"/>
          <p:cNvCxnSpPr/>
          <p:nvPr/>
        </p:nvCxnSpPr>
        <p:spPr>
          <a:xfrm rot="5400000">
            <a:off x="4191794" y="2209006"/>
            <a:ext cx="457200" cy="1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 descr="came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1143000"/>
            <a:ext cx="609600" cy="609600"/>
          </a:xfrm>
          <a:prstGeom prst="rect">
            <a:avLst/>
          </a:prstGeom>
        </p:spPr>
      </p:pic>
      <p:cxnSp>
        <p:nvCxnSpPr>
          <p:cNvPr id="65" name="Straight Arrow Connector 64"/>
          <p:cNvCxnSpPr/>
          <p:nvPr/>
        </p:nvCxnSpPr>
        <p:spPr>
          <a:xfrm rot="10800000">
            <a:off x="4800600" y="1447800"/>
            <a:ext cx="304800" cy="4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hape 71"/>
          <p:cNvCxnSpPr>
            <a:stCxn id="43" idx="3"/>
            <a:endCxn id="12292" idx="1"/>
          </p:cNvCxnSpPr>
          <p:nvPr/>
        </p:nvCxnSpPr>
        <p:spPr>
          <a:xfrm rot="5400000" flipH="1" flipV="1">
            <a:off x="6128024" y="1782490"/>
            <a:ext cx="1421853" cy="3429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hape 73"/>
          <p:cNvCxnSpPr>
            <a:stCxn id="43" idx="1"/>
            <a:endCxn id="12291" idx="1"/>
          </p:cNvCxnSpPr>
          <p:nvPr/>
        </p:nvCxnSpPr>
        <p:spPr>
          <a:xfrm rot="16200000" flipH="1">
            <a:off x="6102454" y="4449867"/>
            <a:ext cx="1625392" cy="4953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7239000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Home Network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3810000" y="3962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IP Core Network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IPTV Protocols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76600" y="2209800"/>
            <a:ext cx="2971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MPEG-4 / H.264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76600" y="3200400"/>
            <a:ext cx="2971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RTP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76600" y="3733800"/>
            <a:ext cx="2960914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UDP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276600" y="4419600"/>
            <a:ext cx="2590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IP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276600" y="5029200"/>
            <a:ext cx="4038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XDSL, Metro Ethernet, ATM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48400" y="3733800"/>
            <a:ext cx="1066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TCP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48400" y="2209800"/>
            <a:ext cx="10668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RTSP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867400" y="4419600"/>
            <a:ext cx="1447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IGMP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8153400" cy="24383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Acquiring video from different sources</a:t>
            </a:r>
          </a:p>
          <a:p>
            <a:r>
              <a:rPr lang="en-US" dirty="0" smtClean="0"/>
              <a:t>Video Encoding</a:t>
            </a:r>
          </a:p>
          <a:p>
            <a:r>
              <a:rPr lang="en-US" dirty="0" err="1" smtClean="0"/>
              <a:t>VoD</a:t>
            </a:r>
            <a:r>
              <a:rPr lang="en-US" dirty="0" smtClean="0"/>
              <a:t> delivering</a:t>
            </a:r>
          </a:p>
          <a:p>
            <a:r>
              <a:rPr lang="en-US" dirty="0" smtClean="0"/>
              <a:t>Content security </a:t>
            </a:r>
          </a:p>
          <a:p>
            <a:pPr lvl="1"/>
            <a:r>
              <a:rPr lang="en-US" dirty="0" smtClean="0"/>
              <a:t>Conditional Access System (CAS)</a:t>
            </a:r>
          </a:p>
          <a:p>
            <a:pPr lvl="1"/>
            <a:r>
              <a:rPr lang="en-US" dirty="0" smtClean="0"/>
              <a:t>Digital Rights Management (DRM)</a:t>
            </a:r>
          </a:p>
          <a:p>
            <a:r>
              <a:rPr lang="en-US" dirty="0" smtClean="0"/>
              <a:t>EPG Server</a:t>
            </a:r>
          </a:p>
          <a:p>
            <a:r>
              <a:rPr lang="en-US" dirty="0" smtClean="0"/>
              <a:t>OBSS – Subscriber management system</a:t>
            </a:r>
            <a:endParaRPr lang="en-US" dirty="0"/>
          </a:p>
        </p:txBody>
      </p:sp>
      <p:pic>
        <p:nvPicPr>
          <p:cNvPr id="5" name="Content Placeholder 4" descr="vide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9600" y="4191000"/>
            <a:ext cx="825500" cy="7620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IPTV Head End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981200" y="4114800"/>
            <a:ext cx="1143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MPEG Encoder</a:t>
            </a:r>
            <a:endParaRPr lang="en-US" sz="1600" dirty="0"/>
          </a:p>
        </p:txBody>
      </p:sp>
      <p:sp>
        <p:nvSpPr>
          <p:cNvPr id="7" name="Rounded Rectangle 6"/>
          <p:cNvSpPr/>
          <p:nvPr/>
        </p:nvSpPr>
        <p:spPr>
          <a:xfrm>
            <a:off x="3886200" y="4267200"/>
            <a:ext cx="13716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Media Streamer</a:t>
            </a:r>
            <a:endParaRPr lang="en-US" dirty="0"/>
          </a:p>
        </p:txBody>
      </p:sp>
      <p:pic>
        <p:nvPicPr>
          <p:cNvPr id="8" name="Picture 7" descr="VOD Serv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5562600"/>
            <a:ext cx="790575" cy="79057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867400" y="4495800"/>
            <a:ext cx="1371600" cy="1066800"/>
            <a:chOff x="5638800" y="4419600"/>
            <a:chExt cx="1638300" cy="1371600"/>
          </a:xfrm>
        </p:grpSpPr>
        <p:sp>
          <p:nvSpPr>
            <p:cNvPr id="10" name="Round Same Side Corner Rectangle 9"/>
            <p:cNvSpPr/>
            <p:nvPr/>
          </p:nvSpPr>
          <p:spPr>
            <a:xfrm rot="16200000">
              <a:off x="5353050" y="4705350"/>
              <a:ext cx="1371600" cy="800100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 smtClean="0"/>
                <a:t>CAS</a:t>
              </a:r>
              <a:endParaRPr lang="en-US" dirty="0"/>
            </a:p>
          </p:txBody>
        </p:sp>
        <p:sp>
          <p:nvSpPr>
            <p:cNvPr id="11" name="Round Same Side Corner Rectangle 10"/>
            <p:cNvSpPr/>
            <p:nvPr/>
          </p:nvSpPr>
          <p:spPr>
            <a:xfrm rot="5400000">
              <a:off x="6191250" y="4705350"/>
              <a:ext cx="1371600" cy="800100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dirty="0" smtClean="0"/>
                <a:t>DRM</a:t>
              </a:r>
              <a:endParaRPr lang="en-US" dirty="0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943600" y="3048000"/>
            <a:ext cx="1143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MPEG Encoder</a:t>
            </a:r>
            <a:endParaRPr lang="en-US" sz="1600" dirty="0"/>
          </a:p>
        </p:txBody>
      </p:sp>
      <p:sp>
        <p:nvSpPr>
          <p:cNvPr id="14" name="Right Arrow 13"/>
          <p:cNvSpPr/>
          <p:nvPr/>
        </p:nvSpPr>
        <p:spPr>
          <a:xfrm>
            <a:off x="7315200" y="4800600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001000" y="456307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IPTV Delivery Network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5334000" y="4876800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3200400" y="4343400"/>
            <a:ext cx="609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1524000" y="5715000"/>
            <a:ext cx="2286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1524000" y="4343400"/>
            <a:ext cx="381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6324600" y="4038600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57200" y="4953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Live TV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8600" y="63362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VoD</a:t>
            </a:r>
            <a:r>
              <a:rPr lang="en-US" dirty="0" smtClean="0"/>
              <a:t> Server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6248400" y="6172200"/>
            <a:ext cx="762000" cy="609600"/>
          </a:xfrm>
          <a:prstGeom prst="roundRect">
            <a:avLst>
              <a:gd name="adj" fmla="val 182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OBSS</a:t>
            </a:r>
            <a:endParaRPr lang="en-US" sz="1600" dirty="0"/>
          </a:p>
        </p:txBody>
      </p:sp>
      <p:sp>
        <p:nvSpPr>
          <p:cNvPr id="24" name="Up Arrow 23"/>
          <p:cNvSpPr/>
          <p:nvPr/>
        </p:nvSpPr>
        <p:spPr>
          <a:xfrm>
            <a:off x="6477000" y="5715000"/>
            <a:ext cx="3048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8153400" cy="4525963"/>
          </a:xfrm>
        </p:spPr>
        <p:txBody>
          <a:bodyPr/>
          <a:lstStyle/>
          <a:p>
            <a:r>
              <a:rPr lang="en-US" dirty="0" smtClean="0"/>
              <a:t>High speed data network</a:t>
            </a:r>
          </a:p>
          <a:p>
            <a:r>
              <a:rPr lang="en-US" dirty="0" smtClean="0"/>
              <a:t>Technologies used:</a:t>
            </a:r>
          </a:p>
          <a:p>
            <a:pPr lvl="1"/>
            <a:r>
              <a:rPr lang="en-US" dirty="0" smtClean="0"/>
              <a:t>ATM and SONET/SDH</a:t>
            </a:r>
          </a:p>
          <a:p>
            <a:pPr lvl="1"/>
            <a:r>
              <a:rPr lang="en-US" dirty="0" smtClean="0"/>
              <a:t>IP and MPLS</a:t>
            </a:r>
          </a:p>
          <a:p>
            <a:pPr lvl="1"/>
            <a:r>
              <a:rPr lang="en-US" dirty="0" smtClean="0"/>
              <a:t>Metro Ethernet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Network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44958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From IPTV Data Center to the subscriber</a:t>
            </a:r>
          </a:p>
          <a:p>
            <a:pPr eaLnBrk="1" hangingPunct="1">
              <a:buFontTx/>
              <a:buAutoNum type="arabicPeriod"/>
            </a:pPr>
            <a:r>
              <a:rPr lang="en-US" dirty="0" smtClean="0"/>
              <a:t>Fiber</a:t>
            </a:r>
          </a:p>
          <a:p>
            <a:pPr eaLnBrk="1" hangingPunct="1">
              <a:buFontTx/>
              <a:buAutoNum type="arabicPeriod"/>
            </a:pPr>
            <a:r>
              <a:rPr lang="en-US" dirty="0" smtClean="0"/>
              <a:t>DSL</a:t>
            </a:r>
          </a:p>
          <a:p>
            <a:pPr eaLnBrk="1" hangingPunct="1">
              <a:buFontTx/>
              <a:buAutoNum type="arabicPeriod"/>
            </a:pPr>
            <a:r>
              <a:rPr lang="en-US" dirty="0" smtClean="0"/>
              <a:t>Cable TV</a:t>
            </a:r>
          </a:p>
          <a:p>
            <a:pPr eaLnBrk="1" hangingPunct="1">
              <a:buFontTx/>
              <a:buAutoNum type="arabicPeriod"/>
            </a:pPr>
            <a:r>
              <a:rPr lang="en-US" dirty="0" smtClean="0"/>
              <a:t>Satellite</a:t>
            </a:r>
          </a:p>
          <a:p>
            <a:pPr eaLnBrk="1" hangingPunct="1">
              <a:buFontTx/>
              <a:buAutoNum type="arabicPeriod"/>
            </a:pPr>
            <a:r>
              <a:rPr lang="en-US" dirty="0" smtClean="0"/>
              <a:t>Wireless Broadband</a:t>
            </a:r>
          </a:p>
          <a:p>
            <a:pPr eaLnBrk="1" hangingPunct="1">
              <a:buFontTx/>
              <a:buAutoNum type="arabicPeriod"/>
            </a:pPr>
            <a:r>
              <a:rPr lang="en-US" dirty="0" smtClean="0"/>
              <a:t>Internet </a:t>
            </a:r>
          </a:p>
          <a:p>
            <a:pPr eaLnBrk="1" hangingPunct="1">
              <a:buFontTx/>
              <a:buAutoNum type="arabicPeriod"/>
            </a:pPr>
            <a:endParaRPr lang="en-MY" dirty="0" smtClean="0"/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IPTV Last Mile (Access Network)</a:t>
            </a:r>
            <a:endParaRPr lang="en-MY" dirty="0" smtClean="0"/>
          </a:p>
        </p:txBody>
      </p:sp>
      <p:graphicFrame>
        <p:nvGraphicFramePr>
          <p:cNvPr id="4" name="Chart 3"/>
          <p:cNvGraphicFramePr/>
          <p:nvPr/>
        </p:nvGraphicFramePr>
        <p:xfrm>
          <a:off x="4191000" y="2057400"/>
          <a:ext cx="43815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05891" y="1481138"/>
            <a:ext cx="6532218" cy="4525962"/>
          </a:xfrm>
          <a:noFill/>
        </p:spPr>
      </p:pic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IPTV Over ADSL</a:t>
            </a:r>
            <a:endParaRPr lang="en-MY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Middleware – A distributed operating system to connect IPTV components</a:t>
            </a:r>
          </a:p>
          <a:p>
            <a:r>
              <a:rPr lang="en-US" dirty="0" smtClean="0"/>
              <a:t>Runs on IPTV servers and IP-STBs</a:t>
            </a:r>
          </a:p>
          <a:p>
            <a:r>
              <a:rPr lang="en-US" dirty="0" smtClean="0"/>
              <a:t>Integrates with VOD system, </a:t>
            </a:r>
            <a:r>
              <a:rPr lang="en-US" dirty="0" err="1" smtClean="0"/>
              <a:t>Headend</a:t>
            </a:r>
            <a:r>
              <a:rPr lang="en-US" dirty="0" smtClean="0"/>
              <a:t>, CA/DRM, STB and the network</a:t>
            </a:r>
          </a:p>
          <a:p>
            <a:r>
              <a:rPr lang="en-US" dirty="0" smtClean="0"/>
              <a:t>End-to-end configuration</a:t>
            </a:r>
          </a:p>
          <a:p>
            <a:r>
              <a:rPr lang="en-US" dirty="0" smtClean="0"/>
              <a:t>User management</a:t>
            </a:r>
          </a:p>
          <a:p>
            <a:r>
              <a:rPr lang="en-US" dirty="0" smtClean="0"/>
              <a:t>Interactive services</a:t>
            </a:r>
          </a:p>
          <a:p>
            <a:r>
              <a:rPr lang="en-US" dirty="0" smtClean="0"/>
              <a:t>Provides channel/package and program together with pay TV solutions</a:t>
            </a:r>
          </a:p>
          <a:p>
            <a:r>
              <a:rPr lang="en-US" dirty="0" smtClean="0"/>
              <a:t>Links the electronic program guide (EPG) with the content</a:t>
            </a:r>
          </a:p>
          <a:p>
            <a:r>
              <a:rPr lang="en-US" dirty="0" smtClean="0"/>
              <a:t>Acts as a boot server for the STB and ensures that all STBs run compatible software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IPTV Middleware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03437"/>
            <a:ext cx="8001000" cy="4525963"/>
          </a:xfrm>
        </p:spPr>
        <p:txBody>
          <a:bodyPr/>
          <a:lstStyle/>
          <a:p>
            <a:r>
              <a:rPr lang="en-US" dirty="0" smtClean="0"/>
              <a:t>IPTV hardware and software infra-structure at customer premises</a:t>
            </a:r>
          </a:p>
          <a:p>
            <a:r>
              <a:rPr lang="en-US" dirty="0" smtClean="0"/>
              <a:t>Runs the IPTV middleware at client side</a:t>
            </a:r>
          </a:p>
          <a:p>
            <a:r>
              <a:rPr lang="en-US" dirty="0" smtClean="0"/>
              <a:t>Decrypt the scrambled video stream</a:t>
            </a:r>
          </a:p>
          <a:p>
            <a:r>
              <a:rPr lang="en-US" dirty="0" smtClean="0"/>
              <a:t>Video decoding</a:t>
            </a:r>
          </a:p>
          <a:p>
            <a:r>
              <a:rPr lang="en-US" dirty="0" smtClean="0"/>
              <a:t>Produce composite (analog) video output</a:t>
            </a:r>
          </a:p>
          <a:p>
            <a:r>
              <a:rPr lang="en-US" dirty="0" smtClean="0"/>
              <a:t>Program navigation with EPG</a:t>
            </a:r>
          </a:p>
          <a:p>
            <a:r>
              <a:rPr lang="en-US" dirty="0" smtClean="0"/>
              <a:t>PVR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STB</a:t>
            </a:r>
            <a:endParaRPr lang="en-US" dirty="0"/>
          </a:p>
        </p:txBody>
      </p:sp>
      <p:pic>
        <p:nvPicPr>
          <p:cNvPr id="4" name="Picture 6" descr="comtrend-ipst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30586"/>
            <a:ext cx="2573338" cy="1877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STB - Operation</a:t>
            </a:r>
            <a:endParaRPr lang="pl-PL" dirty="0"/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1187450" y="2708275"/>
            <a:ext cx="1368425" cy="865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59" name="Text Box 15"/>
          <p:cNvSpPr txBox="1">
            <a:spLocks noChangeArrowheads="1"/>
          </p:cNvSpPr>
          <p:nvPr/>
        </p:nvSpPr>
        <p:spPr bwMode="auto">
          <a:xfrm>
            <a:off x="1258888" y="2781300"/>
            <a:ext cx="12239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sz="1400" dirty="0"/>
              <a:t>User wants to watch TV channel</a:t>
            </a:r>
          </a:p>
        </p:txBody>
      </p:sp>
      <p:sp>
        <p:nvSpPr>
          <p:cNvPr id="82960" name="Rectangle 16"/>
          <p:cNvSpPr>
            <a:spLocks noChangeArrowheads="1"/>
          </p:cNvSpPr>
          <p:nvPr/>
        </p:nvSpPr>
        <p:spPr bwMode="auto">
          <a:xfrm>
            <a:off x="1187450" y="4005263"/>
            <a:ext cx="1655763" cy="865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61" name="Rectangle 17"/>
          <p:cNvSpPr>
            <a:spLocks noChangeArrowheads="1"/>
          </p:cNvSpPr>
          <p:nvPr/>
        </p:nvSpPr>
        <p:spPr bwMode="auto">
          <a:xfrm>
            <a:off x="3635375" y="4076700"/>
            <a:ext cx="1584325" cy="865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62" name="Rectangle 18"/>
          <p:cNvSpPr>
            <a:spLocks noChangeArrowheads="1"/>
          </p:cNvSpPr>
          <p:nvPr/>
        </p:nvSpPr>
        <p:spPr bwMode="auto">
          <a:xfrm>
            <a:off x="6084888" y="4076700"/>
            <a:ext cx="2016125" cy="865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63" name="Rectangle 19"/>
          <p:cNvSpPr>
            <a:spLocks noChangeArrowheads="1"/>
          </p:cNvSpPr>
          <p:nvPr/>
        </p:nvSpPr>
        <p:spPr bwMode="auto">
          <a:xfrm>
            <a:off x="6516688" y="2781300"/>
            <a:ext cx="1368425" cy="865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64" name="Text Box 20"/>
          <p:cNvSpPr txBox="1">
            <a:spLocks noChangeArrowheads="1"/>
          </p:cNvSpPr>
          <p:nvPr/>
        </p:nvSpPr>
        <p:spPr bwMode="auto">
          <a:xfrm>
            <a:off x="1258888" y="4127500"/>
            <a:ext cx="15843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l-PL" sz="1400"/>
              <a:t>IP-STB connects to appropriate multicast group</a:t>
            </a:r>
          </a:p>
        </p:txBody>
      </p:sp>
      <p:sp>
        <p:nvSpPr>
          <p:cNvPr id="82965" name="Text Box 21"/>
          <p:cNvSpPr txBox="1">
            <a:spLocks noChangeArrowheads="1"/>
          </p:cNvSpPr>
          <p:nvPr/>
        </p:nvSpPr>
        <p:spPr bwMode="auto">
          <a:xfrm>
            <a:off x="3635375" y="4149725"/>
            <a:ext cx="151288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l-PL" sz="1400"/>
              <a:t>IP-STB recieves packets and encodes it</a:t>
            </a:r>
          </a:p>
        </p:txBody>
      </p:sp>
      <p:sp>
        <p:nvSpPr>
          <p:cNvPr id="82966" name="Text Box 22"/>
          <p:cNvSpPr txBox="1">
            <a:spLocks noChangeArrowheads="1"/>
          </p:cNvSpPr>
          <p:nvPr/>
        </p:nvSpPr>
        <p:spPr bwMode="auto">
          <a:xfrm>
            <a:off x="6084888" y="4149725"/>
            <a:ext cx="20875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l-PL" sz="1400"/>
              <a:t>IP-STB recieves packets, encodes it and sends to output device</a:t>
            </a:r>
          </a:p>
        </p:txBody>
      </p:sp>
      <p:sp>
        <p:nvSpPr>
          <p:cNvPr id="82967" name="Text Box 23"/>
          <p:cNvSpPr txBox="1">
            <a:spLocks noChangeArrowheads="1"/>
          </p:cNvSpPr>
          <p:nvPr/>
        </p:nvSpPr>
        <p:spPr bwMode="auto">
          <a:xfrm>
            <a:off x="6588125" y="2781300"/>
            <a:ext cx="122396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sz="1400"/>
              <a:t>User watches TV channel</a:t>
            </a:r>
          </a:p>
        </p:txBody>
      </p:sp>
      <p:sp>
        <p:nvSpPr>
          <p:cNvPr id="82968" name="Line 24"/>
          <p:cNvSpPr>
            <a:spLocks noChangeShapeType="1"/>
          </p:cNvSpPr>
          <p:nvPr/>
        </p:nvSpPr>
        <p:spPr bwMode="auto">
          <a:xfrm>
            <a:off x="2051050" y="35734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69" name="Line 25"/>
          <p:cNvSpPr>
            <a:spLocks noChangeShapeType="1"/>
          </p:cNvSpPr>
          <p:nvPr/>
        </p:nvSpPr>
        <p:spPr bwMode="auto">
          <a:xfrm>
            <a:off x="2843213" y="443706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70" name="Line 26"/>
          <p:cNvSpPr>
            <a:spLocks noChangeShapeType="1"/>
          </p:cNvSpPr>
          <p:nvPr/>
        </p:nvSpPr>
        <p:spPr bwMode="auto">
          <a:xfrm>
            <a:off x="5219700" y="4508500"/>
            <a:ext cx="865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71" name="Line 27"/>
          <p:cNvSpPr>
            <a:spLocks noChangeShapeType="1"/>
          </p:cNvSpPr>
          <p:nvPr/>
        </p:nvSpPr>
        <p:spPr bwMode="auto">
          <a:xfrm flipV="1">
            <a:off x="7164388" y="36449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2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2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2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2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2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2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2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2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2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2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2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 animBg="1"/>
      <p:bldP spid="82959" grpId="0"/>
      <p:bldP spid="82960" grpId="0" animBg="1"/>
      <p:bldP spid="82961" grpId="0" animBg="1"/>
      <p:bldP spid="82962" grpId="0" animBg="1"/>
      <p:bldP spid="82963" grpId="0" animBg="1"/>
      <p:bldP spid="82964" grpId="0"/>
      <p:bldP spid="82965" grpId="0"/>
      <p:bldP spid="82966" grpId="0"/>
      <p:bldP spid="82967" grpId="0"/>
      <p:bldP spid="82968" grpId="0" animBg="1"/>
      <p:bldP spid="82969" grpId="0" animBg="1"/>
      <p:bldP spid="82970" grpId="0" animBg="1"/>
      <p:bldP spid="8297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8229600" cy="4267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What is IPTV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IPTV Services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IPTV Requirements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Network Architecture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IPTV Components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Key IPTV Technologies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IPTV Security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Future of IPTV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Outline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IP STB - Hardware</a:t>
            </a:r>
            <a:endParaRPr lang="en-US" dirty="0"/>
          </a:p>
        </p:txBody>
      </p:sp>
      <p:pic>
        <p:nvPicPr>
          <p:cNvPr id="4" name="Picture 5" descr="603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3853" y="990601"/>
            <a:ext cx="8388417" cy="5334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Hardware drivers and media codec</a:t>
            </a:r>
          </a:p>
          <a:p>
            <a:r>
              <a:rPr lang="en-US" sz="2800" dirty="0" smtClean="0"/>
              <a:t>Operating system and network stack</a:t>
            </a:r>
          </a:p>
          <a:p>
            <a:r>
              <a:rPr lang="en-US" sz="2800" dirty="0" smtClean="0"/>
              <a:t>IPTV Client</a:t>
            </a:r>
          </a:p>
          <a:p>
            <a:r>
              <a:rPr lang="en-US" sz="2800" dirty="0" smtClean="0"/>
              <a:t>TCP/IP Stack</a:t>
            </a:r>
          </a:p>
          <a:p>
            <a:r>
              <a:rPr lang="en-US" sz="2800" dirty="0" smtClean="0"/>
              <a:t>TV browser</a:t>
            </a:r>
          </a:p>
          <a:p>
            <a:r>
              <a:rPr lang="en-US" sz="2800" dirty="0" smtClean="0"/>
              <a:t>Various plug-ins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STB - Software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CAS – protect the content from illegal use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Smart card based CA system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IPTV Content Security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3048000"/>
            <a:ext cx="762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OBSS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14600" y="1676400"/>
            <a:ext cx="1371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14600" y="2514600"/>
            <a:ext cx="1371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ECM generator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14600" y="3429000"/>
            <a:ext cx="1371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EMM generator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648200" y="25146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Multiplexer</a:t>
            </a:r>
            <a:endParaRPr lang="en-US" sz="1400" dirty="0"/>
          </a:p>
        </p:txBody>
      </p:sp>
      <p:cxnSp>
        <p:nvCxnSpPr>
          <p:cNvPr id="12" name="Elbow Connector 11"/>
          <p:cNvCxnSpPr>
            <a:stCxn id="5" idx="3"/>
            <a:endCxn id="7" idx="3"/>
          </p:cNvCxnSpPr>
          <p:nvPr/>
        </p:nvCxnSpPr>
        <p:spPr>
          <a:xfrm>
            <a:off x="3886200" y="1905000"/>
            <a:ext cx="1588" cy="1943100"/>
          </a:xfrm>
          <a:prstGeom prst="bentConnector3">
            <a:avLst>
              <a:gd name="adj1" fmla="val 1439546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3"/>
          </p:cNvCxnSpPr>
          <p:nvPr/>
        </p:nvCxnSpPr>
        <p:spPr>
          <a:xfrm>
            <a:off x="3886200" y="2819400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8" idx="1"/>
          </p:cNvCxnSpPr>
          <p:nvPr/>
        </p:nvCxnSpPr>
        <p:spPr>
          <a:xfrm>
            <a:off x="4114800" y="30480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572000" y="14594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TV Signal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4876006" y="2133600"/>
            <a:ext cx="6103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172200" y="25146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TV distribution network</a:t>
            </a:r>
            <a:endParaRPr lang="en-US" sz="1400" dirty="0"/>
          </a:p>
        </p:txBody>
      </p:sp>
      <p:cxnSp>
        <p:nvCxnSpPr>
          <p:cNvPr id="28" name="Elbow Connector 27"/>
          <p:cNvCxnSpPr>
            <a:stCxn id="4" idx="0"/>
            <a:endCxn id="5" idx="1"/>
          </p:cNvCxnSpPr>
          <p:nvPr/>
        </p:nvCxnSpPr>
        <p:spPr>
          <a:xfrm rot="5400000" flipH="1" flipV="1">
            <a:off x="1143000" y="1676400"/>
            <a:ext cx="1143000" cy="160020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8" idx="3"/>
            <a:endCxn id="26" idx="1"/>
          </p:cNvCxnSpPr>
          <p:nvPr/>
        </p:nvCxnSpPr>
        <p:spPr>
          <a:xfrm>
            <a:off x="5867400" y="30480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20000" y="25146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Set-Top Box</a:t>
            </a:r>
          </a:p>
          <a:p>
            <a:pPr algn="ctr"/>
            <a:r>
              <a:rPr lang="en-US" sz="1400" dirty="0" smtClean="0"/>
              <a:t>(decryption)</a:t>
            </a:r>
            <a:endParaRPr lang="en-US" sz="1400" dirty="0"/>
          </a:p>
        </p:txBody>
      </p:sp>
      <p:cxnSp>
        <p:nvCxnSpPr>
          <p:cNvPr id="34" name="Straight Connector 33"/>
          <p:cNvCxnSpPr>
            <a:stCxn id="26" idx="3"/>
            <a:endCxn id="32" idx="1"/>
          </p:cNvCxnSpPr>
          <p:nvPr/>
        </p:nvCxnSpPr>
        <p:spPr>
          <a:xfrm>
            <a:off x="7391400" y="3048000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2514600" y="4876800"/>
            <a:ext cx="1371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Call collector</a:t>
            </a:r>
            <a:endParaRPr lang="en-US" dirty="0"/>
          </a:p>
        </p:txBody>
      </p:sp>
      <p:cxnSp>
        <p:nvCxnSpPr>
          <p:cNvPr id="37" name="Shape 36"/>
          <p:cNvCxnSpPr>
            <a:stCxn id="35" idx="3"/>
            <a:endCxn id="32" idx="2"/>
          </p:cNvCxnSpPr>
          <p:nvPr/>
        </p:nvCxnSpPr>
        <p:spPr>
          <a:xfrm flipV="1">
            <a:off x="3886200" y="3581400"/>
            <a:ext cx="4343400" cy="1714500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562600" y="4953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Transaction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DRM – Protection against theft and piracy of digital media content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IPTV Content Security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838200" y="1397000"/>
          <a:ext cx="7391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Channel change on IGMP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IPTV Technologies</a:t>
            </a:r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>
            <a:off x="990600" y="1905000"/>
            <a:ext cx="4191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IGMP LEAVE ‘Green’</a:t>
            </a:r>
            <a:endParaRPr lang="en-US" dirty="0"/>
          </a:p>
        </p:txBody>
      </p:sp>
      <p:sp>
        <p:nvSpPr>
          <p:cNvPr id="24" name="Right Arrow 23"/>
          <p:cNvSpPr/>
          <p:nvPr/>
        </p:nvSpPr>
        <p:spPr>
          <a:xfrm>
            <a:off x="990600" y="3581400"/>
            <a:ext cx="2209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IGMP JOIN ‘Red’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685800" y="2438400"/>
            <a:ext cx="7467600" cy="978932"/>
            <a:chOff x="685800" y="2438400"/>
            <a:chExt cx="7467600" cy="978932"/>
          </a:xfrm>
        </p:grpSpPr>
        <p:sp>
          <p:nvSpPr>
            <p:cNvPr id="4" name="Oval 3"/>
            <p:cNvSpPr/>
            <p:nvPr/>
          </p:nvSpPr>
          <p:spPr>
            <a:xfrm>
              <a:off x="762000" y="25146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6781800" y="2438400"/>
              <a:ext cx="1371600" cy="685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TV Content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048000" y="2590800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029200" y="2590800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5410200" y="2894012"/>
              <a:ext cx="1371600" cy="158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3429000" y="2743200"/>
              <a:ext cx="1600200" cy="158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295400" y="2743200"/>
              <a:ext cx="1752600" cy="158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85800" y="30480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User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819400" y="30480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Node A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24400" y="30480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Node B</a:t>
              </a:r>
              <a:endParaRPr lang="en-US" dirty="0"/>
            </a:p>
          </p:txBody>
        </p:sp>
        <p:cxnSp>
          <p:nvCxnSpPr>
            <p:cNvPr id="50" name="Straight Connector 49"/>
            <p:cNvCxnSpPr/>
            <p:nvPr/>
          </p:nvCxnSpPr>
          <p:spPr>
            <a:xfrm rot="10800000">
              <a:off x="5410200" y="2667001"/>
              <a:ext cx="1371600" cy="1588"/>
            </a:xfrm>
            <a:prstGeom prst="line">
              <a:avLst/>
            </a:prstGeom>
            <a:ln w="635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685800" y="4114800"/>
            <a:ext cx="7467600" cy="978932"/>
            <a:chOff x="685800" y="4114800"/>
            <a:chExt cx="7467600" cy="978932"/>
          </a:xfrm>
        </p:grpSpPr>
        <p:sp>
          <p:nvSpPr>
            <p:cNvPr id="25" name="Oval 24"/>
            <p:cNvSpPr/>
            <p:nvPr/>
          </p:nvSpPr>
          <p:spPr>
            <a:xfrm>
              <a:off x="762000" y="41910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6781800" y="4114800"/>
              <a:ext cx="1371600" cy="685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TV Content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048000" y="4267200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029200" y="4267200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10800000">
              <a:off x="5410200" y="4570411"/>
              <a:ext cx="1371600" cy="158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0800000">
              <a:off x="3429000" y="4494211"/>
              <a:ext cx="1600200" cy="1588"/>
            </a:xfrm>
            <a:prstGeom prst="line">
              <a:avLst/>
            </a:prstGeom>
            <a:ln w="635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685800" y="47244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User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819400" y="47244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Node A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724400" y="47244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Node B</a:t>
              </a:r>
              <a:endParaRPr lang="en-US" dirty="0"/>
            </a:p>
          </p:txBody>
        </p:sp>
        <p:cxnSp>
          <p:nvCxnSpPr>
            <p:cNvPr id="55" name="Straight Connector 54"/>
            <p:cNvCxnSpPr/>
            <p:nvPr/>
          </p:nvCxnSpPr>
          <p:spPr>
            <a:xfrm rot="10800000">
              <a:off x="5410201" y="4418011"/>
              <a:ext cx="1371600" cy="1588"/>
            </a:xfrm>
            <a:prstGeom prst="line">
              <a:avLst/>
            </a:prstGeom>
            <a:ln w="635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685800" y="5574268"/>
            <a:ext cx="7467600" cy="978932"/>
            <a:chOff x="685800" y="5574268"/>
            <a:chExt cx="7467600" cy="978932"/>
          </a:xfrm>
        </p:grpSpPr>
        <p:sp>
          <p:nvSpPr>
            <p:cNvPr id="39" name="Oval 38"/>
            <p:cNvSpPr/>
            <p:nvPr/>
          </p:nvSpPr>
          <p:spPr>
            <a:xfrm>
              <a:off x="762000" y="5650468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6781800" y="5574268"/>
              <a:ext cx="1371600" cy="685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TV Content</a:t>
              </a:r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048000" y="5726668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029200" y="5726668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/>
          </p:nvCxnSpPr>
          <p:spPr>
            <a:xfrm rot="10800000">
              <a:off x="5410200" y="6018211"/>
              <a:ext cx="1371600" cy="158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0800000">
              <a:off x="3429000" y="5879068"/>
              <a:ext cx="1600200" cy="1588"/>
            </a:xfrm>
            <a:prstGeom prst="line">
              <a:avLst/>
            </a:prstGeom>
            <a:ln w="635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1295400" y="5879068"/>
              <a:ext cx="1752600" cy="1588"/>
            </a:xfrm>
            <a:prstGeom prst="line">
              <a:avLst/>
            </a:prstGeom>
            <a:ln w="635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685800" y="6183868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User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819400" y="6183868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Node A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724400" y="6183868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Node B</a:t>
              </a:r>
              <a:endParaRPr lang="en-US" dirty="0"/>
            </a:p>
          </p:txBody>
        </p:sp>
        <p:cxnSp>
          <p:nvCxnSpPr>
            <p:cNvPr id="56" name="Straight Connector 55"/>
            <p:cNvCxnSpPr/>
            <p:nvPr/>
          </p:nvCxnSpPr>
          <p:spPr>
            <a:xfrm rot="10800000">
              <a:off x="5410201" y="5865811"/>
              <a:ext cx="1371600" cy="1588"/>
            </a:xfrm>
            <a:prstGeom prst="line">
              <a:avLst/>
            </a:prstGeom>
            <a:ln w="635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 animBg="1"/>
      <p:bldP spid="24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 Encoding</a:t>
            </a:r>
          </a:p>
          <a:p>
            <a:pPr lvl="1"/>
            <a:r>
              <a:rPr lang="en-US" dirty="0" smtClean="0"/>
              <a:t>Improvement in compression to reduce BW requirement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IPTV Technologies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581" y="2762250"/>
            <a:ext cx="7232819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TV set become a all in one box </a:t>
            </a:r>
          </a:p>
          <a:p>
            <a:pPr lvl="1"/>
            <a:r>
              <a:rPr lang="en-US" dirty="0" smtClean="0"/>
              <a:t>Replace the PC for entertainment (Limit it for programming, documenting)</a:t>
            </a:r>
          </a:p>
          <a:p>
            <a:pPr lvl="1"/>
            <a:r>
              <a:rPr lang="en-US" dirty="0" smtClean="0"/>
              <a:t>Everything (e-mail reading, FB, answering calls) from TV remote controller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of IPTV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429000"/>
            <a:ext cx="4133850" cy="3070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 &amp; A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2800" dirty="0" smtClean="0"/>
              <a:t>“</a:t>
            </a:r>
            <a:r>
              <a:rPr lang="en-US" altLang="ko-KR" sz="2800" dirty="0" smtClean="0">
                <a:ea typeface="굴림" pitchFamily="34" charset="-127"/>
              </a:rPr>
              <a:t>IPTV is defined as multimedia services such as television/video/audio/text/graphics/data delivered over IP based networks managed to provide the required level of quality of service and experience, security, interactivity and reliability.” 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400" dirty="0" smtClean="0"/>
              <a:t>ITU focus group on IPTV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 dirty="0" smtClean="0"/>
              <a:t>Use Access Networks to reach clients, not general internet links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 dirty="0" smtClean="0"/>
              <a:t>IPTV is not audio/video through the internet</a:t>
            </a:r>
          </a:p>
          <a:p>
            <a:pPr marL="990600" lvl="1" indent="-533400" eaLnBrk="1" hangingPunct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IPTV?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Internet TV &amp; IPTV</a:t>
            </a:r>
          </a:p>
        </p:txBody>
      </p:sp>
      <p:graphicFrame>
        <p:nvGraphicFramePr>
          <p:cNvPr id="8261" name="Group 69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5022217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Internet TV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IPTV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8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Transport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 general internet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 dedicated, private network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Geographical Reach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Can be access from anywhere in the globe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Limited by service provider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Service quality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Not guaranteed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Guarantees high quality audio and video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Access Mechanism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PC with media player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Set-Top-Box most of the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Content Generation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 own content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Provided by existing TV broadcasters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1328"/>
            <a:ext cx="4495800" cy="4525963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/>
              <a:t>Basic and Premium Television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/>
              <a:t>Interactive TV / Two way communication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/>
              <a:t>HDTV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/>
              <a:t>Video on Demand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/>
              <a:t>Time shifted TV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/>
              <a:t>Instant Messaging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/>
              <a:t>TV Telephony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/>
              <a:t>Gaming and Betting on Demand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/>
              <a:t>Web and e-mail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IPTV Services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438275"/>
            <a:ext cx="373277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More control over service for user</a:t>
            </a:r>
          </a:p>
          <a:p>
            <a:pPr lvl="1"/>
            <a:r>
              <a:rPr lang="en-US" dirty="0" smtClean="0"/>
              <a:t>What to watch and when to watch</a:t>
            </a:r>
          </a:p>
          <a:p>
            <a:r>
              <a:rPr lang="en-US" dirty="0" smtClean="0"/>
              <a:t>More interactive</a:t>
            </a:r>
          </a:p>
          <a:p>
            <a:r>
              <a:rPr lang="en-US" dirty="0" smtClean="0"/>
              <a:t>Better Quality </a:t>
            </a:r>
          </a:p>
          <a:p>
            <a:pPr lvl="1"/>
            <a:r>
              <a:rPr lang="en-US" dirty="0" smtClean="0"/>
              <a:t>DVD quality video, CD quality music</a:t>
            </a:r>
          </a:p>
          <a:p>
            <a:r>
              <a:rPr lang="en-US" dirty="0" smtClean="0"/>
              <a:t>Personalization</a:t>
            </a:r>
          </a:p>
          <a:p>
            <a:r>
              <a:rPr lang="en-US" dirty="0" smtClean="0"/>
              <a:t>Convergence – Single device to watch TV, surf web and video calling</a:t>
            </a:r>
          </a:p>
          <a:p>
            <a:pPr lvl="1"/>
            <a:r>
              <a:rPr lang="en-US" dirty="0" smtClean="0"/>
              <a:t>PC is not attractive due to lower picture quality, cost and boot time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IPTV?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Content Placeholder 5"/>
          <p:cNvSpPr>
            <a:spLocks noGrp="1"/>
          </p:cNvSpPr>
          <p:nvPr>
            <p:ph sz="half" idx="2"/>
          </p:nvPr>
        </p:nvSpPr>
        <p:spPr>
          <a:xfrm>
            <a:off x="0" y="1752600"/>
            <a:ext cx="4648200" cy="47244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Factors helped the growth</a:t>
            </a:r>
          </a:p>
          <a:p>
            <a:pPr lvl="1" eaLnBrk="1" hangingPunct="1"/>
            <a:r>
              <a:rPr lang="en-US" dirty="0" smtClean="0"/>
              <a:t>Digitization of content</a:t>
            </a:r>
          </a:p>
          <a:p>
            <a:pPr lvl="1" eaLnBrk="1" hangingPunct="1"/>
            <a:r>
              <a:rPr lang="en-US" dirty="0" smtClean="0"/>
              <a:t>Development of compression techniques</a:t>
            </a:r>
          </a:p>
          <a:p>
            <a:pPr lvl="1" eaLnBrk="1" hangingPunct="1"/>
            <a:r>
              <a:rPr lang="en-US" dirty="0" smtClean="0"/>
              <a:t>Growth in Broadband use</a:t>
            </a:r>
          </a:p>
          <a:p>
            <a:r>
              <a:rPr lang="en-US" dirty="0" smtClean="0"/>
              <a:t>Sri Lankan situation</a:t>
            </a:r>
          </a:p>
          <a:p>
            <a:pPr lvl="1"/>
            <a:r>
              <a:rPr lang="en-US" dirty="0" smtClean="0"/>
              <a:t>IPTV available for ADSL users</a:t>
            </a:r>
          </a:p>
          <a:p>
            <a:pPr lvl="1" eaLnBrk="1" hangingPunct="1"/>
            <a:endParaRPr lang="en-MY" dirty="0" smtClean="0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Growth of IPTV</a:t>
            </a:r>
            <a:endParaRPr lang="en-MY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6599" y="1524000"/>
            <a:ext cx="440266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85800" y="3886200"/>
            <a:ext cx="8229600" cy="2620963"/>
          </a:xfrm>
        </p:spPr>
        <p:txBody>
          <a:bodyPr>
            <a:normAutofit/>
          </a:bodyPr>
          <a:lstStyle/>
          <a:p>
            <a:r>
              <a:rPr lang="en-US" dirty="0" smtClean="0"/>
              <a:t>IPTV Content Delivery: </a:t>
            </a:r>
          </a:p>
          <a:p>
            <a:pPr lvl="1"/>
            <a:r>
              <a:rPr lang="en-US" dirty="0" smtClean="0"/>
              <a:t>TV Head End</a:t>
            </a:r>
          </a:p>
          <a:p>
            <a:pPr lvl="1"/>
            <a:r>
              <a:rPr lang="en-US" dirty="0" smtClean="0"/>
              <a:t>IPTV Middleware</a:t>
            </a:r>
          </a:p>
          <a:p>
            <a:pPr lvl="1"/>
            <a:r>
              <a:rPr lang="en-US" dirty="0" smtClean="0"/>
              <a:t>VOD Systems</a:t>
            </a:r>
            <a:endParaRPr lang="en-MY" dirty="0" smtClean="0"/>
          </a:p>
          <a:p>
            <a:pPr lvl="1"/>
            <a:r>
              <a:rPr lang="en-US" dirty="0" smtClean="0"/>
              <a:t>Media Content Protection Systems (DRM)</a:t>
            </a:r>
          </a:p>
          <a:p>
            <a:pPr lvl="1"/>
            <a:r>
              <a:rPr lang="en-US" dirty="0" smtClean="0"/>
              <a:t>IP STB</a:t>
            </a:r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IPTV Process</a:t>
            </a:r>
            <a:endParaRPr lang="en-MY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533400" y="1219200"/>
          <a:ext cx="6629400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6" name="Picture 2" descr="D:\MSc\IPTV\120px-Dummy_use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1600200"/>
            <a:ext cx="1143000" cy="1143000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533400" y="3048000"/>
            <a:ext cx="1600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Program Production</a:t>
            </a:r>
            <a:endParaRPr lang="en-US" dirty="0"/>
          </a:p>
        </p:txBody>
      </p:sp>
      <p:sp>
        <p:nvSpPr>
          <p:cNvPr id="8" name="Up Arrow 7"/>
          <p:cNvSpPr/>
          <p:nvPr/>
        </p:nvSpPr>
        <p:spPr>
          <a:xfrm>
            <a:off x="1219200" y="2514600"/>
            <a:ext cx="3048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286000" y="2514600"/>
            <a:ext cx="1295400" cy="1143000"/>
            <a:chOff x="2286000" y="2590800"/>
            <a:chExt cx="1295400" cy="1143000"/>
          </a:xfrm>
        </p:grpSpPr>
        <p:sp>
          <p:nvSpPr>
            <p:cNvPr id="9" name="Rounded Rectangle 8"/>
            <p:cNvSpPr/>
            <p:nvPr/>
          </p:nvSpPr>
          <p:spPr>
            <a:xfrm>
              <a:off x="2286000" y="3124200"/>
              <a:ext cx="1295400" cy="609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TV Stations</a:t>
              </a:r>
              <a:endParaRPr lang="en-US" dirty="0"/>
            </a:p>
          </p:txBody>
        </p:sp>
        <p:sp>
          <p:nvSpPr>
            <p:cNvPr id="10" name="Up Arrow 9"/>
            <p:cNvSpPr/>
            <p:nvPr/>
          </p:nvSpPr>
          <p:spPr>
            <a:xfrm>
              <a:off x="2819400" y="2590800"/>
              <a:ext cx="304800" cy="4572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733800" y="2514600"/>
            <a:ext cx="1676400" cy="1143000"/>
            <a:chOff x="2286000" y="2590800"/>
            <a:chExt cx="1295400" cy="1143000"/>
          </a:xfrm>
          <a:solidFill>
            <a:schemeClr val="bg2">
              <a:lumMod val="25000"/>
            </a:schemeClr>
          </a:solidFill>
        </p:grpSpPr>
        <p:sp>
          <p:nvSpPr>
            <p:cNvPr id="13" name="Rounded Rectangle 12"/>
            <p:cNvSpPr/>
            <p:nvPr/>
          </p:nvSpPr>
          <p:spPr>
            <a:xfrm>
              <a:off x="2286000" y="3124200"/>
              <a:ext cx="1295400" cy="6096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IPTV Service Providers</a:t>
              </a:r>
              <a:endParaRPr lang="en-US" dirty="0"/>
            </a:p>
          </p:txBody>
        </p:sp>
        <p:sp>
          <p:nvSpPr>
            <p:cNvPr id="14" name="Up Arrow 13"/>
            <p:cNvSpPr/>
            <p:nvPr/>
          </p:nvSpPr>
          <p:spPr>
            <a:xfrm>
              <a:off x="2878282" y="2590800"/>
              <a:ext cx="232064" cy="457200"/>
            </a:xfrm>
            <a:prstGeom prst="up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562600" y="2514600"/>
            <a:ext cx="1295400" cy="1143000"/>
            <a:chOff x="2286000" y="2590800"/>
            <a:chExt cx="1295400" cy="1143000"/>
          </a:xfrm>
        </p:grpSpPr>
        <p:sp>
          <p:nvSpPr>
            <p:cNvPr id="16" name="Rounded Rectangle 15"/>
            <p:cNvSpPr/>
            <p:nvPr/>
          </p:nvSpPr>
          <p:spPr>
            <a:xfrm>
              <a:off x="2286000" y="3124200"/>
              <a:ext cx="1295400" cy="609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TV Sets</a:t>
              </a:r>
              <a:endParaRPr lang="en-US" dirty="0"/>
            </a:p>
          </p:txBody>
        </p:sp>
        <p:sp>
          <p:nvSpPr>
            <p:cNvPr id="17" name="Up Arrow 16"/>
            <p:cNvSpPr/>
            <p:nvPr/>
          </p:nvSpPr>
          <p:spPr>
            <a:xfrm>
              <a:off x="2819400" y="2590800"/>
              <a:ext cx="304800" cy="4572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086600" y="2895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End User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848600" cy="4876800"/>
          </a:xfrm>
        </p:spPr>
        <p:txBody>
          <a:bodyPr/>
          <a:lstStyle/>
          <a:p>
            <a:r>
              <a:rPr lang="en-US" sz="2400" dirty="0" smtClean="0"/>
              <a:t>Bandwidth for access link</a:t>
            </a:r>
          </a:p>
          <a:p>
            <a:pPr lvl="1"/>
            <a:r>
              <a:rPr lang="en-US" sz="2000" dirty="0" smtClean="0"/>
              <a:t>4 Mbps per channel for SDTV</a:t>
            </a:r>
          </a:p>
          <a:p>
            <a:pPr lvl="1"/>
            <a:r>
              <a:rPr lang="en-US" sz="2000" dirty="0" smtClean="0"/>
              <a:t>HDTV: 20 Mbps per channel</a:t>
            </a:r>
          </a:p>
          <a:p>
            <a:pPr lvl="1"/>
            <a:r>
              <a:rPr lang="en-US" sz="2000" dirty="0" err="1" smtClean="0"/>
              <a:t>VoD</a:t>
            </a:r>
            <a:r>
              <a:rPr lang="en-US" sz="2000" dirty="0" smtClean="0"/>
              <a:t>:</a:t>
            </a:r>
          </a:p>
          <a:p>
            <a:r>
              <a:rPr lang="en-US" sz="2400" dirty="0" smtClean="0"/>
              <a:t>Quality of Experience (</a:t>
            </a:r>
            <a:r>
              <a:rPr lang="en-US" sz="2400" dirty="0" err="1" smtClean="0"/>
              <a:t>QoE</a:t>
            </a:r>
            <a:r>
              <a:rPr lang="en-US" sz="2400" dirty="0" smtClean="0"/>
              <a:t>) – Step beyond </a:t>
            </a:r>
            <a:r>
              <a:rPr lang="en-US" sz="2400" dirty="0" err="1" smtClean="0"/>
              <a:t>QoS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IPTV Requirements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609600" y="3962400"/>
            <a:ext cx="6324600" cy="19050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QoE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990600" y="4419600"/>
            <a:ext cx="3048000" cy="1295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QoS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Low delay, jitter and packet loss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4343400"/>
            <a:ext cx="259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 downtime, maintenance intervals and channel change time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763</TotalTime>
  <Words>864</Words>
  <Application>Microsoft Office PowerPoint</Application>
  <PresentationFormat>On-screen Show (4:3)</PresentationFormat>
  <Paragraphs>236</Paragraphs>
  <Slides>27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Concourse</vt:lpstr>
      <vt:lpstr>IPTV Technology</vt:lpstr>
      <vt:lpstr>Outline</vt:lpstr>
      <vt:lpstr>What is IPTV?</vt:lpstr>
      <vt:lpstr>Internet TV &amp; IPTV</vt:lpstr>
      <vt:lpstr>IPTV Services</vt:lpstr>
      <vt:lpstr>Why IPTV?</vt:lpstr>
      <vt:lpstr>Growth of IPTV</vt:lpstr>
      <vt:lpstr>IPTV Process</vt:lpstr>
      <vt:lpstr>IPTV Requirements</vt:lpstr>
      <vt:lpstr>IPTV Technical challenges</vt:lpstr>
      <vt:lpstr>IPTV Network</vt:lpstr>
      <vt:lpstr>IPTV Protocols</vt:lpstr>
      <vt:lpstr>IPTV Head End</vt:lpstr>
      <vt:lpstr>Core Network</vt:lpstr>
      <vt:lpstr>IPTV Last Mile (Access Network)</vt:lpstr>
      <vt:lpstr>IPTV Over ADSL</vt:lpstr>
      <vt:lpstr>IPTV Middleware</vt:lpstr>
      <vt:lpstr>IP STB</vt:lpstr>
      <vt:lpstr>IP STB - Operation</vt:lpstr>
      <vt:lpstr>IP STB - Hardware</vt:lpstr>
      <vt:lpstr>IP STB - Software</vt:lpstr>
      <vt:lpstr>IPTV Content Security</vt:lpstr>
      <vt:lpstr>IPTV Content Security</vt:lpstr>
      <vt:lpstr>Key IPTV Technologies</vt:lpstr>
      <vt:lpstr>Key IPTV Technologies</vt:lpstr>
      <vt:lpstr>Future of IPTV</vt:lpstr>
      <vt:lpstr>Q &amp; 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71</cp:revision>
  <cp:lastPrinted>1601-01-01T00:00:00Z</cp:lastPrinted>
  <dcterms:created xsi:type="dcterms:W3CDTF">1601-01-01T00:00:00Z</dcterms:created>
  <dcterms:modified xsi:type="dcterms:W3CDTF">2018-07-19T13:39:02Z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